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embeddedFontLst>
    <p:embeddedFont>
      <p:font typeface="Arial Black" panose="020B0A04020102020204" pitchFamily="34" charset="0"/>
      <p:regular r:id="rId33"/>
      <p:bold r:id="rId34"/>
    </p:embeddedFont>
    <p:embeddedFont>
      <p:font typeface="Calibri" panose="020F0502020204030204" pitchFamily="34" charset="0"/>
      <p:regular r:id="rId35"/>
      <p:bold r:id="rId36"/>
      <p:italic r:id="rId37"/>
      <p:boldItalic r:id="rId38"/>
    </p:embeddedFont>
    <p:embeddedFont>
      <p:font typeface="EB Garamond" panose="00000500000000000000" pitchFamily="2" charset="0"/>
      <p:regular r:id="rId39"/>
      <p:bold r:id="rId40"/>
      <p:italic r:id="rId41"/>
      <p:boldItalic r:id="rId42"/>
    </p:embeddedFont>
    <p:embeddedFont>
      <p:font typeface="EB Garamond ExtraBold" panose="00000900000000000000" pitchFamily="2" charset="0"/>
      <p:bold r:id="rId43"/>
      <p:boldItalic r:id="rId44"/>
    </p:embeddedFont>
    <p:embeddedFont>
      <p:font typeface="EB Garamond Medium" panose="00000600000000000000" pitchFamily="2" charset="0"/>
      <p:regular r:id="rId45"/>
      <p:bold r:id="rId46"/>
      <p:italic r:id="rId47"/>
      <p:boldItalic r:id="rId48"/>
    </p:embeddedFont>
    <p:embeddedFont>
      <p:font typeface="EB Garamond SemiBold" panose="000007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jWcbvklUZpkKA5HdRJ902sS8n2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rgbClr val="666666"/>
              </a:solidFill>
              <a:highlight>
                <a:srgbClr val="FFFFFF"/>
              </a:highlight>
              <a:latin typeface="Arial"/>
              <a:ea typeface="Arial"/>
              <a:cs typeface="Arial"/>
              <a:sym typeface="Arial"/>
            </a:endParaRPr>
          </a:p>
        </p:txBody>
      </p:sp>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rgbClr val="666666"/>
              </a:solidFill>
              <a:highlight>
                <a:srgbClr val="FFFFFF"/>
              </a:highlight>
              <a:latin typeface="Arial"/>
              <a:ea typeface="Arial"/>
              <a:cs typeface="Arial"/>
              <a:sym typeface="Arial"/>
            </a:endParaRPr>
          </a:p>
        </p:txBody>
      </p:sp>
      <p:sp>
        <p:nvSpPr>
          <p:cNvPr id="187" name="Google Shape;1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endParaRPr/>
          </a:p>
          <a:p>
            <a:pPr marL="0" lvl="0" indent="0" algn="l" rtl="0">
              <a:lnSpc>
                <a:spcPct val="100000"/>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6000"/>
              <a:buFont typeface="Arial Black"/>
              <a:buNone/>
              <a:defRPr sz="6000" b="1" i="0">
                <a:solidFill>
                  <a:srgbClr val="987D47"/>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lt1"/>
              </a:buClr>
              <a:buSzPts val="3600"/>
              <a:buChar char="•"/>
              <a:defRPr sz="3600" b="1" i="0">
                <a:solidFill>
                  <a:schemeClr val="lt1"/>
                </a:solidFill>
                <a:latin typeface="Times New Roman"/>
                <a:ea typeface="Times New Roman"/>
                <a:cs typeface="Times New Roman"/>
                <a:sym typeface="Times New Roman"/>
              </a:defRPr>
            </a:lvl1pPr>
            <a:lvl2pPr marL="914400" lvl="1" indent="-431800" algn="l">
              <a:lnSpc>
                <a:spcPct val="90000"/>
              </a:lnSpc>
              <a:spcBef>
                <a:spcPts val="500"/>
              </a:spcBef>
              <a:spcAft>
                <a:spcPts val="0"/>
              </a:spcAft>
              <a:buClr>
                <a:schemeClr val="lt1"/>
              </a:buClr>
              <a:buSzPts val="3200"/>
              <a:buChar char="•"/>
              <a:defRPr sz="3200" b="1" i="0">
                <a:solidFill>
                  <a:schemeClr val="lt1"/>
                </a:solidFill>
                <a:latin typeface="Times New Roman"/>
                <a:ea typeface="Times New Roman"/>
                <a:cs typeface="Times New Roman"/>
                <a:sym typeface="Times New Roman"/>
              </a:defRPr>
            </a:lvl2pPr>
            <a:lvl3pPr marL="1371600" lvl="2" indent="-406400" algn="l">
              <a:lnSpc>
                <a:spcPct val="90000"/>
              </a:lnSpc>
              <a:spcBef>
                <a:spcPts val="500"/>
              </a:spcBef>
              <a:spcAft>
                <a:spcPts val="0"/>
              </a:spcAft>
              <a:buClr>
                <a:schemeClr val="lt1"/>
              </a:buClr>
              <a:buSzPts val="2800"/>
              <a:buChar char="•"/>
              <a:defRPr sz="2800" b="1" i="0">
                <a:solidFill>
                  <a:schemeClr val="lt1"/>
                </a:solidFill>
                <a:latin typeface="Times New Roman"/>
                <a:ea typeface="Times New Roman"/>
                <a:cs typeface="Times New Roman"/>
                <a:sym typeface="Times New Roman"/>
              </a:defRPr>
            </a:lvl3pPr>
            <a:lvl4pPr marL="1828800" lvl="3" indent="-381000" algn="l">
              <a:lnSpc>
                <a:spcPct val="90000"/>
              </a:lnSpc>
              <a:spcBef>
                <a:spcPts val="500"/>
              </a:spcBef>
              <a:spcAft>
                <a:spcPts val="0"/>
              </a:spcAft>
              <a:buClr>
                <a:schemeClr val="lt1"/>
              </a:buClr>
              <a:buSzPts val="2400"/>
              <a:buChar char="•"/>
              <a:defRPr sz="2400" b="1" i="0">
                <a:solidFill>
                  <a:schemeClr val="lt1"/>
                </a:solidFill>
                <a:latin typeface="Times New Roman"/>
                <a:ea typeface="Times New Roman"/>
                <a:cs typeface="Times New Roman"/>
                <a:sym typeface="Times New Roman"/>
              </a:defRPr>
            </a:lvl4pPr>
            <a:lvl5pPr marL="2286000" lvl="4" indent="-381000" algn="l">
              <a:lnSpc>
                <a:spcPct val="90000"/>
              </a:lnSpc>
              <a:spcBef>
                <a:spcPts val="500"/>
              </a:spcBef>
              <a:spcAft>
                <a:spcPts val="0"/>
              </a:spcAft>
              <a:buClr>
                <a:schemeClr val="lt1"/>
              </a:buClr>
              <a:buSzPts val="2400"/>
              <a:buChar char="•"/>
              <a:defRPr sz="2400" b="1" i="0">
                <a:solidFill>
                  <a:schemeClr val="lt1"/>
                </a:solidFill>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3" name="Google Shape;9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pic>
        <p:nvPicPr>
          <p:cNvPr id="94" name="Google Shape;94;p34"/>
          <p:cNvPicPr preferRelativeResize="0"/>
          <p:nvPr/>
        </p:nvPicPr>
        <p:blipFill rotWithShape="1">
          <a:blip r:embed="rId2">
            <a:alphaModFix/>
          </a:blip>
          <a:srcRect/>
          <a:stretch/>
        </p:blipFill>
        <p:spPr>
          <a:xfrm>
            <a:off x="10212225" y="5628323"/>
            <a:ext cx="1886857" cy="10972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6000"/>
              <a:buFont typeface="Arial Black"/>
              <a:buNone/>
              <a:defRPr sz="6000" b="1" i="0">
                <a:solidFill>
                  <a:srgbClr val="987D47"/>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8" name="Google Shape;9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6" name="Google Shape;10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7" name="Google Shape;10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7"/>
          <p:cNvSpPr>
            <a:spLocks noGrp="1"/>
          </p:cNvSpPr>
          <p:nvPr>
            <p:ph type="pic" idx="2"/>
          </p:nvPr>
        </p:nvSpPr>
        <p:spPr>
          <a:xfrm>
            <a:off x="5183188" y="987425"/>
            <a:ext cx="6172200" cy="4873625"/>
          </a:xfrm>
          <a:prstGeom prst="rect">
            <a:avLst/>
          </a:prstGeom>
          <a:noFill/>
          <a:ln>
            <a:noFill/>
          </a:ln>
        </p:spPr>
      </p:sp>
      <p:sp>
        <p:nvSpPr>
          <p:cNvPr id="111" name="Google Shape;111;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3" name="Google Shape;11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4" name="Google Shape;11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47"/>
          <p:cNvPicPr preferRelativeResize="0"/>
          <p:nvPr/>
        </p:nvPicPr>
        <p:blipFill rotWithShape="1">
          <a:blip r:embed="rId2">
            <a:alphaModFix/>
          </a:blip>
          <a:srcRect/>
          <a:stretch/>
        </p:blipFill>
        <p:spPr>
          <a:xfrm>
            <a:off x="9668151" y="5670548"/>
            <a:ext cx="2743206" cy="137160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Arial Black"/>
              <a:buNone/>
              <a:defRPr sz="6000" b="1" i="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87D47"/>
              </a:buClr>
              <a:buSzPts val="3200"/>
              <a:buNone/>
              <a:defRPr sz="3200" b="1" i="0">
                <a:solidFill>
                  <a:srgbClr val="987D47"/>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9" name="Google Shape;11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0" name="Google Shape;12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1" name="Google Shape;12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22" name="Google Shape;122;p48"/>
          <p:cNvPicPr preferRelativeResize="0"/>
          <p:nvPr/>
        </p:nvPicPr>
        <p:blipFill rotWithShape="1">
          <a:blip r:embed="rId2">
            <a:alphaModFix/>
          </a:blip>
          <a:srcRect/>
          <a:stretch/>
        </p:blipFill>
        <p:spPr>
          <a:xfrm>
            <a:off x="665547" y="831850"/>
            <a:ext cx="5143500" cy="1701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5" name="Google Shape;12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6" name="Google Shape;12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27" name="Google Shape;127;p49"/>
          <p:cNvPicPr preferRelativeResize="0"/>
          <p:nvPr/>
        </p:nvPicPr>
        <p:blipFill rotWithShape="1">
          <a:blip r:embed="rId2">
            <a:alphaModFix/>
          </a:blip>
          <a:srcRect/>
          <a:stretch/>
        </p:blipFill>
        <p:spPr>
          <a:xfrm>
            <a:off x="3028047" y="1644867"/>
            <a:ext cx="6135905" cy="356826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987D47"/>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1" name="Google Shape;131;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3" name="Google Shape;13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4" name="Google Shape;13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135"/>
        <p:cNvGrpSpPr/>
        <p:nvPr/>
      </p:nvGrpSpPr>
      <p:grpSpPr>
        <a:xfrm>
          <a:off x="0" y="0"/>
          <a:ext cx="0" cy="0"/>
          <a:chOff x="0" y="0"/>
          <a:chExt cx="0" cy="0"/>
        </a:xfrm>
      </p:grpSpPr>
      <p:sp>
        <p:nvSpPr>
          <p:cNvPr id="136" name="Google Shape;136;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987D47"/>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1"/>
          <p:cNvSpPr>
            <a:spLocks noGrp="1"/>
          </p:cNvSpPr>
          <p:nvPr>
            <p:ph type="pic" idx="2"/>
          </p:nvPr>
        </p:nvSpPr>
        <p:spPr>
          <a:xfrm>
            <a:off x="5183188" y="987425"/>
            <a:ext cx="6172200" cy="4873625"/>
          </a:xfrm>
          <a:prstGeom prst="rect">
            <a:avLst/>
          </a:prstGeom>
          <a:noFill/>
          <a:ln>
            <a:noFill/>
          </a:ln>
        </p:spPr>
      </p:sp>
      <p:sp>
        <p:nvSpPr>
          <p:cNvPr id="138" name="Google Shape;138;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0" name="Google Shape;14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1" name="Google Shape;14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2"/>
        <p:cNvGrpSpPr/>
        <p:nvPr/>
      </p:nvGrpSpPr>
      <p:grpSpPr>
        <a:xfrm>
          <a:off x="0" y="0"/>
          <a:ext cx="0" cy="0"/>
          <a:chOff x="0" y="0"/>
          <a:chExt cx="0" cy="0"/>
        </a:xfrm>
      </p:grpSpPr>
      <p:sp>
        <p:nvSpPr>
          <p:cNvPr id="143" name="Google Shape;14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6" name="Google Shape;14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7" name="Google Shape;14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8"/>
        <p:cNvGrpSpPr/>
        <p:nvPr/>
      </p:nvGrpSpPr>
      <p:grpSpPr>
        <a:xfrm>
          <a:off x="0" y="0"/>
          <a:ext cx="0" cy="0"/>
          <a:chOff x="0" y="0"/>
          <a:chExt cx="0" cy="0"/>
        </a:xfrm>
      </p:grpSpPr>
      <p:sp>
        <p:nvSpPr>
          <p:cNvPr id="149" name="Google Shape;149;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87D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2" name="Google Shape;15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3" name="Google Shape;15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a:spLocks noGrp="1"/>
          </p:cNvSpPr>
          <p:nvPr>
            <p:ph type="pic" idx="2"/>
          </p:nvPr>
        </p:nvSpPr>
        <p:spPr>
          <a:xfrm>
            <a:off x="5183188" y="987425"/>
            <a:ext cx="6172200" cy="4873625"/>
          </a:xfrm>
          <a:prstGeom prst="rect">
            <a:avLst/>
          </a:prstGeom>
          <a:noFill/>
          <a:ln>
            <a:noFill/>
          </a:ln>
        </p:spPr>
      </p:sp>
      <p:sp>
        <p:nvSpPr>
          <p:cNvPr id="68" name="Google Shape;68;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987D47"/>
              </a:buClr>
              <a:buSzPts val="6000"/>
              <a:buFont typeface="Arial Black"/>
              <a:buNone/>
              <a:defRPr sz="6000" b="1" i="0" u="none" strike="noStrike" cap="none">
                <a:solidFill>
                  <a:srgbClr val="987D47"/>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lt1"/>
              </a:buClr>
              <a:buSzPts val="3600"/>
              <a:buFont typeface="Arial"/>
              <a:buChar char="•"/>
              <a:defRPr sz="3600" b="1" i="0" u="none" strike="noStrike" cap="none">
                <a:solidFill>
                  <a:schemeClr val="lt1"/>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chemeClr val="lt1"/>
              </a:buClr>
              <a:buSzPts val="3200"/>
              <a:buFont typeface="Arial"/>
              <a:buChar char="•"/>
              <a:defRPr sz="3200" b="1" i="0" u="none" strike="noStrike" cap="none">
                <a:solidFill>
                  <a:schemeClr val="lt1"/>
                </a:solidFill>
                <a:latin typeface="Times New Roman"/>
                <a:ea typeface="Times New Roman"/>
                <a:cs typeface="Times New Roman"/>
                <a:sym typeface="Times New Roman"/>
              </a:defRPr>
            </a:lvl2pPr>
            <a:lvl3pPr marL="1371600" marR="0" lvl="2" indent="-406400" algn="l" rtl="0">
              <a:lnSpc>
                <a:spcPct val="90000"/>
              </a:lnSpc>
              <a:spcBef>
                <a:spcPts val="500"/>
              </a:spcBef>
              <a:spcAft>
                <a:spcPts val="0"/>
              </a:spcAft>
              <a:buClr>
                <a:schemeClr val="lt1"/>
              </a:buClr>
              <a:buSzPts val="2800"/>
              <a:buFont typeface="Arial"/>
              <a:buChar char="•"/>
              <a:defRPr sz="2800" b="1" i="0" u="none" strike="noStrike" cap="none">
                <a:solidFill>
                  <a:schemeClr val="lt1"/>
                </a:solidFill>
                <a:latin typeface="Times New Roman"/>
                <a:ea typeface="Times New Roman"/>
                <a:cs typeface="Times New Roman"/>
                <a:sym typeface="Times New Roman"/>
              </a:defRPr>
            </a:lvl3pPr>
            <a:lvl4pPr marL="1828800" marR="0" lvl="3" indent="-381000" algn="l" rtl="0">
              <a:lnSpc>
                <a:spcPct val="90000"/>
              </a:lnSpc>
              <a:spcBef>
                <a:spcPts val="500"/>
              </a:spcBef>
              <a:spcAft>
                <a:spcPts val="0"/>
              </a:spcAft>
              <a:buClr>
                <a:schemeClr val="lt1"/>
              </a:buClr>
              <a:buSzPts val="2400"/>
              <a:buFont typeface="Arial"/>
              <a:buChar char="•"/>
              <a:defRPr sz="2400" b="1" i="0" u="none" strike="noStrike" cap="none">
                <a:solidFill>
                  <a:schemeClr val="lt1"/>
                </a:solidFill>
                <a:latin typeface="Times New Roman"/>
                <a:ea typeface="Times New Roman"/>
                <a:cs typeface="Times New Roman"/>
                <a:sym typeface="Times New Roman"/>
              </a:defRPr>
            </a:lvl4pPr>
            <a:lvl5pPr marL="2286000" marR="0" lvl="4" indent="-381000" algn="l" rtl="0">
              <a:lnSpc>
                <a:spcPct val="90000"/>
              </a:lnSpc>
              <a:spcBef>
                <a:spcPts val="500"/>
              </a:spcBef>
              <a:spcAft>
                <a:spcPts val="0"/>
              </a:spcAft>
              <a:buClr>
                <a:schemeClr val="lt1"/>
              </a:buClr>
              <a:buSzPts val="2400"/>
              <a:buFont typeface="Arial"/>
              <a:buChar char="•"/>
              <a:defRPr sz="2400" b="1"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harding.edu/titleix/"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harding.edu/titleix/assets/docs/title-ix-misconduct-policy.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mandatedreporter.arkansas.gov/"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1"/>
          <p:cNvSpPr/>
          <p:nvPr/>
        </p:nvSpPr>
        <p:spPr>
          <a:xfrm>
            <a:off x="0" y="0"/>
            <a:ext cx="5238750" cy="6858000"/>
          </a:xfrm>
          <a:prstGeom prst="rect">
            <a:avLst/>
          </a:prstGeom>
          <a:solidFill>
            <a:schemeClr val="dk1">
              <a:alpha val="5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p1"/>
          <p:cNvPicPr preferRelativeResize="0"/>
          <p:nvPr/>
        </p:nvPicPr>
        <p:blipFill rotWithShape="1">
          <a:blip r:embed="rId4">
            <a:alphaModFix/>
          </a:blip>
          <a:srcRect b="8748"/>
          <a:stretch/>
        </p:blipFill>
        <p:spPr>
          <a:xfrm>
            <a:off x="333375" y="4238622"/>
            <a:ext cx="4572000" cy="2085978"/>
          </a:xfrm>
          <a:prstGeom prst="rect">
            <a:avLst/>
          </a:prstGeom>
          <a:noFill/>
          <a:ln>
            <a:noFill/>
          </a:ln>
        </p:spPr>
      </p:pic>
      <p:sp>
        <p:nvSpPr>
          <p:cNvPr id="160" name="Google Shape;160;p1"/>
          <p:cNvSpPr txBox="1"/>
          <p:nvPr/>
        </p:nvSpPr>
        <p:spPr>
          <a:xfrm>
            <a:off x="5600700" y="2743200"/>
            <a:ext cx="914400" cy="91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1"/>
          <p:cNvSpPr txBox="1"/>
          <p:nvPr/>
        </p:nvSpPr>
        <p:spPr>
          <a:xfrm>
            <a:off x="400050" y="234334"/>
            <a:ext cx="4676775" cy="32624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EB Garamond ExtraBold"/>
                <a:ea typeface="EB Garamond ExtraBold"/>
                <a:cs typeface="EB Garamond ExtraBold"/>
                <a:sym typeface="EB Garamond ExtraBold"/>
              </a:rPr>
              <a:t>Title IX </a:t>
            </a:r>
            <a:r>
              <a:rPr lang="en-US" sz="4400" b="0" i="0" u="none" strike="noStrike" cap="none">
                <a:solidFill>
                  <a:schemeClr val="lt1"/>
                </a:solidFill>
                <a:latin typeface="EB Garamond ExtraBold"/>
                <a:ea typeface="EB Garamond ExtraBold"/>
                <a:cs typeface="EB Garamond ExtraBold"/>
                <a:sym typeface="EB Garamond ExtraBold"/>
              </a:rPr>
              <a:t>&amp;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4400"/>
              <a:buFont typeface="Arial"/>
              <a:buNone/>
            </a:pPr>
            <a:r>
              <a:rPr lang="en-US" sz="4400" b="0" i="0" u="none" strike="noStrike" cap="none">
                <a:solidFill>
                  <a:schemeClr val="lt1"/>
                </a:solidFill>
                <a:latin typeface="EB Garamond ExtraBold"/>
                <a:ea typeface="EB Garamond ExtraBold"/>
                <a:cs typeface="EB Garamond ExtraBold"/>
                <a:sym typeface="EB Garamond ExtraBold"/>
              </a:rPr>
              <a:t>Harassment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000"/>
              <a:buFont typeface="Arial"/>
              <a:buNone/>
            </a:pPr>
            <a:endParaRPr sz="2000" b="0" i="0" u="none" strike="noStrike" cap="none">
              <a:solidFill>
                <a:schemeClr val="lt1"/>
              </a:solidFill>
              <a:latin typeface="EB Garamond ExtraBold"/>
              <a:ea typeface="EB Garamond ExtraBold"/>
              <a:cs typeface="EB Garamond ExtraBold"/>
              <a:sym typeface="EB Garamond ExtraBold"/>
            </a:endParaRPr>
          </a:p>
          <a:p>
            <a:pPr marL="0" marR="0" lvl="0" indent="0" algn="ctr" rtl="0">
              <a:lnSpc>
                <a:spcPct val="100000"/>
              </a:lnSpc>
              <a:spcBef>
                <a:spcPts val="600"/>
              </a:spcBef>
              <a:spcAft>
                <a:spcPts val="0"/>
              </a:spcAft>
              <a:buClr>
                <a:srgbClr val="000000"/>
              </a:buClr>
              <a:buSzPts val="2800"/>
              <a:buFont typeface="Arial"/>
              <a:buNone/>
            </a:pPr>
            <a:r>
              <a:rPr lang="en-US" sz="2800" b="0" i="0" u="none" strike="noStrike" cap="none">
                <a:solidFill>
                  <a:schemeClr val="lt1"/>
                </a:solidFill>
                <a:latin typeface="EB Garamond ExtraBold"/>
                <a:ea typeface="EB Garamond ExtraBold"/>
                <a:cs typeface="EB Garamond ExtraBold"/>
                <a:sym typeface="EB Garamond ExtraBold"/>
              </a:rPr>
              <a:t>All Employee 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cxnSp>
        <p:nvCxnSpPr>
          <p:cNvPr id="162" name="Google Shape;162;p1"/>
          <p:cNvCxnSpPr/>
          <p:nvPr/>
        </p:nvCxnSpPr>
        <p:spPr>
          <a:xfrm>
            <a:off x="1652587" y="3554942"/>
            <a:ext cx="1933575" cy="0"/>
          </a:xfrm>
          <a:prstGeom prst="straightConnector1">
            <a:avLst/>
          </a:prstGeom>
          <a:noFill/>
          <a:ln w="50800" cap="flat" cmpd="sng">
            <a:solidFill>
              <a:schemeClr val="lt1"/>
            </a:solidFill>
            <a:prstDash val="solid"/>
            <a:miter lim="800000"/>
            <a:headEnd type="none" w="sm" len="sm"/>
            <a:tailEnd type="none" w="sm" len="sm"/>
          </a:ln>
        </p:spPr>
      </p:cxnSp>
      <p:cxnSp>
        <p:nvCxnSpPr>
          <p:cNvPr id="163" name="Google Shape;163;p1"/>
          <p:cNvCxnSpPr/>
          <p:nvPr/>
        </p:nvCxnSpPr>
        <p:spPr>
          <a:xfrm>
            <a:off x="1862401" y="3800476"/>
            <a:ext cx="1513946" cy="0"/>
          </a:xfrm>
          <a:prstGeom prst="straightConnector1">
            <a:avLst/>
          </a:prstGeom>
          <a:noFill/>
          <a:ln w="50800" cap="flat" cmpd="sng">
            <a:solidFill>
              <a:schemeClr val="lt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title"/>
          </p:nvPr>
        </p:nvSpPr>
        <p:spPr>
          <a:xfrm>
            <a:off x="838200" y="9727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dirty="0">
                <a:latin typeface="EB Garamond ExtraBold"/>
                <a:ea typeface="EB Garamond ExtraBold"/>
                <a:cs typeface="EB Garamond ExtraBold"/>
                <a:sym typeface="EB Garamond ExtraBold"/>
              </a:rPr>
              <a:t>Sexual Harassment (cont.)</a:t>
            </a:r>
            <a:endParaRPr dirty="0"/>
          </a:p>
        </p:txBody>
      </p:sp>
      <p:sp>
        <p:nvSpPr>
          <p:cNvPr id="221" name="Google Shape;221;p9"/>
          <p:cNvSpPr txBox="1">
            <a:spLocks noGrp="1"/>
          </p:cNvSpPr>
          <p:nvPr>
            <p:ph type="body" idx="1"/>
          </p:nvPr>
        </p:nvSpPr>
        <p:spPr>
          <a:xfrm>
            <a:off x="400050" y="1236807"/>
            <a:ext cx="10515600" cy="5107709"/>
          </a:xfrm>
          <a:prstGeom prst="rect">
            <a:avLst/>
          </a:prstGeom>
          <a:noFill/>
          <a:ln>
            <a:noFill/>
          </a:ln>
        </p:spPr>
        <p:txBody>
          <a:bodyPr spcFirstLastPara="1" wrap="square" lIns="91425" tIns="45700" rIns="91425" bIns="45700" anchor="t" anchorCtr="0">
            <a:normAutofit/>
          </a:bodyPr>
          <a:lstStyle/>
          <a:p>
            <a:pPr marL="482600" lvl="1" indent="0" algn="l" rtl="0">
              <a:lnSpc>
                <a:spcPct val="100000"/>
              </a:lnSpc>
              <a:spcBef>
                <a:spcPts val="500"/>
              </a:spcBef>
              <a:spcAft>
                <a:spcPts val="0"/>
              </a:spcAft>
              <a:buSzPts val="3200"/>
              <a:buNone/>
            </a:pPr>
            <a:r>
              <a:rPr lang="en-US" sz="2400" b="0" dirty="0">
                <a:latin typeface="EB Garamond"/>
                <a:ea typeface="EB Garamond"/>
                <a:cs typeface="EB Garamond"/>
                <a:sym typeface="EB Garamond"/>
              </a:rPr>
              <a:t>Hostile Environment Harassment- Unwelcome sex-based  conduct that, based on the totality of the circumstances, is subjectively and objectively offensive or is so severe or pervasive that it limits or denies a person’s ability to participate in or benefit from Harding’s education program or activity (i.e. creates a hostile environment).</a:t>
            </a:r>
            <a:endParaRPr dirty="0"/>
          </a:p>
          <a:p>
            <a:pPr marL="482600" lvl="1" indent="0" algn="l" rtl="0">
              <a:lnSpc>
                <a:spcPct val="100000"/>
              </a:lnSpc>
              <a:spcBef>
                <a:spcPts val="1700"/>
              </a:spcBef>
              <a:spcAft>
                <a:spcPts val="0"/>
              </a:spcAft>
              <a:buSzPts val="3200"/>
              <a:buNone/>
            </a:pPr>
            <a:r>
              <a:rPr lang="en-US" sz="2400" b="0" dirty="0">
                <a:latin typeface="EB Garamond"/>
                <a:ea typeface="EB Garamond"/>
                <a:cs typeface="EB Garamond"/>
                <a:sym typeface="EB Garamond"/>
              </a:rPr>
              <a:t>The conduct can be verbal, physical, or visual.  Unwanted conduct of this nature creates a hostile environment.</a:t>
            </a:r>
            <a:endParaRPr dirty="0"/>
          </a:p>
          <a:p>
            <a:pPr marL="482600" lvl="1" indent="0" algn="l" rtl="0">
              <a:lnSpc>
                <a:spcPct val="100000"/>
              </a:lnSpc>
              <a:spcBef>
                <a:spcPts val="1700"/>
              </a:spcBef>
              <a:spcAft>
                <a:spcPts val="1200"/>
              </a:spcAft>
              <a:buSzPts val="3200"/>
              <a:buNone/>
            </a:pPr>
            <a:endParaRPr dirty="0"/>
          </a:p>
        </p:txBody>
      </p:sp>
      <p:sp>
        <p:nvSpPr>
          <p:cNvPr id="222" name="Google Shape;222;p9"/>
          <p:cNvSpPr txBox="1"/>
          <p:nvPr/>
        </p:nvSpPr>
        <p:spPr>
          <a:xfrm>
            <a:off x="4887945" y="3579259"/>
            <a:ext cx="1652587" cy="371968"/>
          </a:xfrm>
          <a:prstGeom prst="rect">
            <a:avLst/>
          </a:prstGeom>
          <a:solidFill>
            <a:srgbClr val="987D47"/>
          </a:solidFill>
          <a:ln w="28575" cap="flat" cmpd="sng">
            <a:solidFill>
              <a:schemeClr val="dk1"/>
            </a:solidFill>
            <a:prstDash val="solid"/>
            <a:round/>
            <a:headEnd type="none" w="sm" len="sm"/>
            <a:tailEnd type="none" w="sm" len="sm"/>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dk1"/>
              </a:buClr>
              <a:buSzPts val="2000"/>
              <a:buFont typeface="EB Garamond ExtraBold"/>
              <a:buNone/>
            </a:pPr>
            <a:r>
              <a:rPr lang="en-US" sz="2000" b="1" i="0" u="none" strike="noStrike" cap="none">
                <a:solidFill>
                  <a:schemeClr val="dk1"/>
                </a:solidFill>
                <a:latin typeface="EB Garamond ExtraBold"/>
                <a:ea typeface="EB Garamond ExtraBold"/>
                <a:cs typeface="EB Garamond ExtraBold"/>
                <a:sym typeface="EB Garamond ExtraBold"/>
              </a:rPr>
              <a:t>Verbal</a:t>
            </a:r>
            <a:endParaRPr sz="2000" b="1" i="0" u="none" strike="noStrike" cap="none">
              <a:solidFill>
                <a:schemeClr val="dk1"/>
              </a:solidFill>
              <a:latin typeface="EB Garamond ExtraBold"/>
              <a:ea typeface="EB Garamond ExtraBold"/>
              <a:cs typeface="EB Garamond ExtraBold"/>
              <a:sym typeface="EB Garamond ExtraBold"/>
            </a:endParaRPr>
          </a:p>
        </p:txBody>
      </p:sp>
      <p:sp>
        <p:nvSpPr>
          <p:cNvPr id="223" name="Google Shape;223;p9"/>
          <p:cNvSpPr txBox="1"/>
          <p:nvPr/>
        </p:nvSpPr>
        <p:spPr>
          <a:xfrm>
            <a:off x="4887945" y="4040059"/>
            <a:ext cx="1652587" cy="2101258"/>
          </a:xfrm>
          <a:prstGeom prst="rect">
            <a:avLst/>
          </a:prstGeom>
          <a:solidFill>
            <a:srgbClr val="987D47"/>
          </a:solidFill>
          <a:ln w="28575" cap="flat" cmpd="sng">
            <a:solidFill>
              <a:schemeClr val="dk1"/>
            </a:solidFill>
            <a:prstDash val="solid"/>
            <a:round/>
            <a:headEnd type="none" w="sm" len="sm"/>
            <a:tailEnd type="none" w="sm" len="sm"/>
          </a:ln>
        </p:spPr>
        <p:txBody>
          <a:bodyPr spcFirstLastPara="1" wrap="square" lIns="85325" tIns="85325" rIns="113775" bIns="128000" anchor="t" anchorCtr="0">
            <a:noAutofit/>
          </a:bodyPr>
          <a:lstStyle/>
          <a:p>
            <a:pPr marL="285750" marR="0" lvl="1" indent="-285750" algn="l" rtl="0">
              <a:lnSpc>
                <a:spcPct val="90000"/>
              </a:lnSpc>
              <a:spcBef>
                <a:spcPts val="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Derogatory comments</a:t>
            </a:r>
            <a:endParaRPr sz="1400" b="0" i="0" u="none" strike="noStrike" cap="none">
              <a:solidFill>
                <a:srgbClr val="000000"/>
              </a:solidFill>
              <a:latin typeface="EB Garamond SemiBold"/>
              <a:ea typeface="EB Garamond SemiBold"/>
              <a:cs typeface="EB Garamond SemiBold"/>
              <a:sym typeface="EB Garamond SemiBold"/>
            </a:endParaRPr>
          </a:p>
          <a:p>
            <a:pPr marL="285750" marR="0" lvl="1" indent="-285750" algn="l" rtl="0">
              <a:lnSpc>
                <a:spcPct val="90000"/>
              </a:lnSpc>
              <a:spcBef>
                <a:spcPts val="120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Epithets</a:t>
            </a:r>
            <a:endParaRPr sz="1400" b="0" i="0" u="none" strike="noStrike" cap="none">
              <a:solidFill>
                <a:srgbClr val="000000"/>
              </a:solidFill>
              <a:latin typeface="EB Garamond SemiBold"/>
              <a:ea typeface="EB Garamond SemiBold"/>
              <a:cs typeface="EB Garamond SemiBold"/>
              <a:sym typeface="EB Garamond SemiBold"/>
            </a:endParaRPr>
          </a:p>
          <a:p>
            <a:pPr marL="285750" marR="0" lvl="1" indent="-285750" algn="l" rtl="0">
              <a:lnSpc>
                <a:spcPct val="90000"/>
              </a:lnSpc>
              <a:spcBef>
                <a:spcPts val="120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Slurs and jokes</a:t>
            </a:r>
            <a:endParaRPr sz="1400" b="0" i="0" u="none" strike="noStrike" cap="none">
              <a:solidFill>
                <a:srgbClr val="000000"/>
              </a:solidFill>
              <a:latin typeface="EB Garamond SemiBold"/>
              <a:ea typeface="EB Garamond SemiBold"/>
              <a:cs typeface="EB Garamond SemiBold"/>
              <a:sym typeface="EB Garamond SemiBold"/>
            </a:endParaRPr>
          </a:p>
          <a:p>
            <a:pPr marL="285750" marR="0" lvl="1" indent="-285750" algn="l" rtl="0">
              <a:lnSpc>
                <a:spcPct val="90000"/>
              </a:lnSpc>
              <a:spcBef>
                <a:spcPts val="120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Graphic comments about a person’s body</a:t>
            </a:r>
            <a:endParaRPr sz="1400" b="0" i="0" u="none" strike="noStrike" cap="none">
              <a:solidFill>
                <a:srgbClr val="000000"/>
              </a:solidFill>
              <a:latin typeface="EB Garamond SemiBold"/>
              <a:ea typeface="EB Garamond SemiBold"/>
              <a:cs typeface="EB Garamond SemiBold"/>
              <a:sym typeface="EB Garamond SemiBold"/>
            </a:endParaRPr>
          </a:p>
        </p:txBody>
      </p:sp>
      <p:sp>
        <p:nvSpPr>
          <p:cNvPr id="224" name="Google Shape;224;p9"/>
          <p:cNvSpPr txBox="1"/>
          <p:nvPr/>
        </p:nvSpPr>
        <p:spPr>
          <a:xfrm>
            <a:off x="6771895" y="3579259"/>
            <a:ext cx="1652587" cy="371968"/>
          </a:xfrm>
          <a:prstGeom prst="rect">
            <a:avLst/>
          </a:prstGeom>
          <a:solidFill>
            <a:srgbClr val="987D47"/>
          </a:solidFill>
          <a:ln w="28575" cap="flat" cmpd="sng">
            <a:solidFill>
              <a:schemeClr val="dk1"/>
            </a:solidFill>
            <a:prstDash val="solid"/>
            <a:round/>
            <a:headEnd type="none" w="sm" len="sm"/>
            <a:tailEnd type="none" w="sm" len="sm"/>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dk1"/>
              </a:buClr>
              <a:buSzPts val="2000"/>
              <a:buFont typeface="EB Garamond ExtraBold"/>
              <a:buNone/>
            </a:pPr>
            <a:r>
              <a:rPr lang="en-US" sz="2000" b="1" i="0" u="none" strike="noStrike" cap="none">
                <a:solidFill>
                  <a:schemeClr val="dk1"/>
                </a:solidFill>
                <a:latin typeface="EB Garamond ExtraBold"/>
                <a:ea typeface="EB Garamond ExtraBold"/>
                <a:cs typeface="EB Garamond ExtraBold"/>
                <a:sym typeface="EB Garamond ExtraBold"/>
              </a:rPr>
              <a:t>Physical</a:t>
            </a:r>
            <a:endParaRPr sz="2000" b="1" i="0" u="none" strike="noStrike" cap="none">
              <a:solidFill>
                <a:schemeClr val="dk1"/>
              </a:solidFill>
              <a:latin typeface="EB Garamond ExtraBold"/>
              <a:ea typeface="EB Garamond ExtraBold"/>
              <a:cs typeface="EB Garamond ExtraBold"/>
              <a:sym typeface="EB Garamond ExtraBold"/>
            </a:endParaRPr>
          </a:p>
        </p:txBody>
      </p:sp>
      <p:sp>
        <p:nvSpPr>
          <p:cNvPr id="225" name="Google Shape;225;p9"/>
          <p:cNvSpPr txBox="1"/>
          <p:nvPr/>
        </p:nvSpPr>
        <p:spPr>
          <a:xfrm>
            <a:off x="6771895" y="4040059"/>
            <a:ext cx="1652587" cy="2101258"/>
          </a:xfrm>
          <a:prstGeom prst="rect">
            <a:avLst/>
          </a:prstGeom>
          <a:solidFill>
            <a:srgbClr val="987D47"/>
          </a:solidFill>
          <a:ln w="28575" cap="flat" cmpd="sng">
            <a:solidFill>
              <a:schemeClr val="dk1"/>
            </a:solidFill>
            <a:prstDash val="solid"/>
            <a:round/>
            <a:headEnd type="none" w="sm" len="sm"/>
            <a:tailEnd type="none" w="sm" len="sm"/>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Touching</a:t>
            </a:r>
            <a:endParaRPr sz="1400" b="0" i="0" u="none" strike="noStrike" cap="none">
              <a:solidFill>
                <a:srgbClr val="000000"/>
              </a:solidFill>
              <a:latin typeface="EB Garamond SemiBold"/>
              <a:ea typeface="EB Garamond SemiBold"/>
              <a:cs typeface="EB Garamond SemiBold"/>
              <a:sym typeface="EB Garamond SemiBold"/>
            </a:endParaRPr>
          </a:p>
          <a:p>
            <a:pPr marL="171450" marR="0" lvl="1" indent="-171450" algn="l" rtl="0">
              <a:lnSpc>
                <a:spcPct val="90000"/>
              </a:lnSpc>
              <a:spcBef>
                <a:spcPts val="120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Impeding actions</a:t>
            </a:r>
            <a:endParaRPr sz="1400" b="0" i="0" u="none" strike="noStrike" cap="none">
              <a:solidFill>
                <a:srgbClr val="000000"/>
              </a:solidFill>
              <a:latin typeface="EB Garamond SemiBold"/>
              <a:ea typeface="EB Garamond SemiBold"/>
              <a:cs typeface="EB Garamond SemiBold"/>
              <a:sym typeface="EB Garamond SemiBold"/>
            </a:endParaRPr>
          </a:p>
          <a:p>
            <a:pPr marL="171450" marR="0" lvl="1" indent="-171450" algn="l" rtl="0">
              <a:lnSpc>
                <a:spcPct val="90000"/>
              </a:lnSpc>
              <a:spcBef>
                <a:spcPts val="120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Blocking movements</a:t>
            </a:r>
            <a:endParaRPr sz="1400" b="0" i="0" u="none" strike="noStrike" cap="none">
              <a:solidFill>
                <a:srgbClr val="000000"/>
              </a:solidFill>
              <a:latin typeface="EB Garamond SemiBold"/>
              <a:ea typeface="EB Garamond SemiBold"/>
              <a:cs typeface="EB Garamond SemiBold"/>
              <a:sym typeface="EB Garamond SemiBold"/>
            </a:endParaRPr>
          </a:p>
        </p:txBody>
      </p:sp>
      <p:sp>
        <p:nvSpPr>
          <p:cNvPr id="226" name="Google Shape;226;p9"/>
          <p:cNvSpPr txBox="1"/>
          <p:nvPr/>
        </p:nvSpPr>
        <p:spPr>
          <a:xfrm>
            <a:off x="8655845" y="3579259"/>
            <a:ext cx="1652587" cy="371968"/>
          </a:xfrm>
          <a:prstGeom prst="rect">
            <a:avLst/>
          </a:prstGeom>
          <a:solidFill>
            <a:srgbClr val="987D47"/>
          </a:solidFill>
          <a:ln w="28575" cap="flat" cmpd="sng">
            <a:solidFill>
              <a:schemeClr val="dk1"/>
            </a:solidFill>
            <a:prstDash val="solid"/>
            <a:round/>
            <a:headEnd type="none" w="sm" len="sm"/>
            <a:tailEnd type="none" w="sm" len="sm"/>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dk1"/>
              </a:buClr>
              <a:buSzPts val="2000"/>
              <a:buFont typeface="EB Garamond ExtraBold"/>
              <a:buNone/>
            </a:pPr>
            <a:r>
              <a:rPr lang="en-US" sz="2000" b="1" i="0" u="none" strike="noStrike" cap="none">
                <a:solidFill>
                  <a:schemeClr val="dk1"/>
                </a:solidFill>
                <a:latin typeface="EB Garamond ExtraBold"/>
                <a:ea typeface="EB Garamond ExtraBold"/>
                <a:cs typeface="EB Garamond ExtraBold"/>
                <a:sym typeface="EB Garamond ExtraBold"/>
              </a:rPr>
              <a:t>Visual</a:t>
            </a:r>
            <a:endParaRPr sz="2000" b="1" i="0" u="none" strike="noStrike" cap="none">
              <a:solidFill>
                <a:schemeClr val="dk1"/>
              </a:solidFill>
              <a:latin typeface="EB Garamond ExtraBold"/>
              <a:ea typeface="EB Garamond ExtraBold"/>
              <a:cs typeface="EB Garamond ExtraBold"/>
              <a:sym typeface="EB Garamond ExtraBold"/>
            </a:endParaRPr>
          </a:p>
        </p:txBody>
      </p:sp>
      <p:sp>
        <p:nvSpPr>
          <p:cNvPr id="227" name="Google Shape;227;p9"/>
          <p:cNvSpPr txBox="1"/>
          <p:nvPr/>
        </p:nvSpPr>
        <p:spPr>
          <a:xfrm>
            <a:off x="8655845" y="4040059"/>
            <a:ext cx="1652587" cy="2101258"/>
          </a:xfrm>
          <a:prstGeom prst="rect">
            <a:avLst/>
          </a:prstGeom>
          <a:solidFill>
            <a:srgbClr val="987D47"/>
          </a:solidFill>
          <a:ln w="28575" cap="flat" cmpd="sng">
            <a:solidFill>
              <a:schemeClr val="dk1"/>
            </a:solidFill>
            <a:prstDash val="solid"/>
            <a:round/>
            <a:headEnd type="none" w="sm" len="sm"/>
            <a:tailEnd type="none" w="sm" len="sm"/>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Leering</a:t>
            </a:r>
            <a:endParaRPr sz="1400" b="0" i="0" u="none" strike="noStrike" cap="none">
              <a:solidFill>
                <a:srgbClr val="000000"/>
              </a:solidFill>
              <a:latin typeface="EB Garamond SemiBold"/>
              <a:ea typeface="EB Garamond SemiBold"/>
              <a:cs typeface="EB Garamond SemiBold"/>
              <a:sym typeface="EB Garamond SemiBold"/>
            </a:endParaRPr>
          </a:p>
          <a:p>
            <a:pPr marL="171450" marR="0" lvl="1" indent="-171450" algn="l" rtl="0">
              <a:lnSpc>
                <a:spcPct val="90000"/>
              </a:lnSpc>
              <a:spcBef>
                <a:spcPts val="120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Sexual or other inappropriate gestures</a:t>
            </a:r>
            <a:endParaRPr sz="1400" b="0" i="0" u="none" strike="noStrike" cap="none">
              <a:solidFill>
                <a:srgbClr val="000000"/>
              </a:solidFill>
              <a:latin typeface="EB Garamond SemiBold"/>
              <a:ea typeface="EB Garamond SemiBold"/>
              <a:cs typeface="EB Garamond SemiBold"/>
              <a:sym typeface="EB Garamond SemiBold"/>
            </a:endParaRPr>
          </a:p>
          <a:p>
            <a:pPr marL="171450" marR="0" lvl="1" indent="-171450" algn="l" rtl="0">
              <a:lnSpc>
                <a:spcPct val="90000"/>
              </a:lnSpc>
              <a:spcBef>
                <a:spcPts val="1200"/>
              </a:spcBef>
              <a:spcAft>
                <a:spcPts val="0"/>
              </a:spcAft>
              <a:buClr>
                <a:srgbClr val="000000"/>
              </a:buClr>
              <a:buSzPts val="1600"/>
              <a:buFont typeface="Arial"/>
              <a:buChar char="••"/>
            </a:pPr>
            <a:r>
              <a:rPr lang="en-US" sz="1400" b="0" i="0" u="none" strike="noStrike" cap="none">
                <a:solidFill>
                  <a:srgbClr val="000000"/>
                </a:solidFill>
                <a:latin typeface="EB Garamond SemiBold"/>
                <a:ea typeface="EB Garamond SemiBold"/>
                <a:cs typeface="EB Garamond SemiBold"/>
                <a:sym typeface="EB Garamond SemiBold"/>
              </a:rPr>
              <a:t>Displaying inappropriate or sexual materials</a:t>
            </a:r>
            <a:endParaRPr sz="1400" b="0" i="0" u="none" strike="noStrike" cap="none">
              <a:solidFill>
                <a:srgbClr val="000000"/>
              </a:solidFill>
              <a:latin typeface="EB Garamond SemiBold"/>
              <a:ea typeface="EB Garamond SemiBold"/>
              <a:cs typeface="EB Garamond SemiBold"/>
              <a:sym typeface="EB Garamond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443345" y="215735"/>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Sexual Assault</a:t>
            </a:r>
            <a:endParaRPr/>
          </a:p>
        </p:txBody>
      </p:sp>
      <p:sp>
        <p:nvSpPr>
          <p:cNvPr id="233" name="Google Shape;233;p10"/>
          <p:cNvSpPr txBox="1">
            <a:spLocks noGrp="1"/>
          </p:cNvSpPr>
          <p:nvPr>
            <p:ph type="body" idx="1"/>
          </p:nvPr>
        </p:nvSpPr>
        <p:spPr>
          <a:xfrm>
            <a:off x="443345" y="1145310"/>
            <a:ext cx="10954328" cy="503381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0000"/>
              </a:lnSpc>
              <a:spcBef>
                <a:spcPts val="1000"/>
              </a:spcBef>
              <a:spcAft>
                <a:spcPts val="0"/>
              </a:spcAft>
              <a:buSzPct val="117936"/>
              <a:buNone/>
            </a:pPr>
            <a:r>
              <a:rPr lang="en-US" sz="3300" b="0">
                <a:latin typeface="EB Garamond"/>
                <a:ea typeface="EB Garamond"/>
                <a:cs typeface="EB Garamond"/>
                <a:sym typeface="EB Garamond"/>
              </a:rPr>
              <a:t>An offense classified as a forcible or non forcible sex offense under the uniform crime reporting system of the Federal Bureau of Investigation (FBI). This category of prohibited conduct includes the following:</a:t>
            </a:r>
            <a:endParaRPr/>
          </a:p>
          <a:p>
            <a:pPr marL="914400" lvl="1" indent="-420369" algn="l" rtl="0">
              <a:lnSpc>
                <a:spcPct val="120000"/>
              </a:lnSpc>
              <a:spcBef>
                <a:spcPts val="1700"/>
              </a:spcBef>
              <a:spcAft>
                <a:spcPts val="0"/>
              </a:spcAft>
              <a:buSzPct val="100000"/>
              <a:buChar char="•"/>
            </a:pPr>
            <a:r>
              <a:rPr lang="en-US" sz="2400" b="0">
                <a:latin typeface="EB Garamond"/>
                <a:ea typeface="EB Garamond"/>
                <a:cs typeface="EB Garamond"/>
                <a:sym typeface="EB Garamond"/>
              </a:rPr>
              <a:t>Rape: The actual or attempted penetration, however slightly, of a person, forcibly and/or against that person's will or not forcibly or against the person's will in instances where the victim is incapable of giving consent because of their temporary or permanent mental or physical incapacity.</a:t>
            </a:r>
            <a:endParaRPr/>
          </a:p>
          <a:p>
            <a:pPr marL="914400" lvl="1" indent="-420369" algn="l" rtl="0">
              <a:lnSpc>
                <a:spcPct val="120000"/>
              </a:lnSpc>
              <a:spcBef>
                <a:spcPts val="1700"/>
              </a:spcBef>
              <a:spcAft>
                <a:spcPts val="0"/>
              </a:spcAft>
              <a:buSzPct val="100000"/>
              <a:buChar char="•"/>
            </a:pPr>
            <a:r>
              <a:rPr lang="en-US" sz="2400" b="0">
                <a:latin typeface="EB Garamond"/>
                <a:ea typeface="EB Garamond"/>
                <a:cs typeface="EB Garamond"/>
                <a:sym typeface="EB Garamond"/>
              </a:rPr>
              <a:t>Sodomy: Oral or anal sexual intercourse with another person, forcibly and/or against that person's will or not forcibly or against the person's will in instances where the victim is incapable of giving consent because of their youth or because of their temporary or permanent mental or physical incapacity.</a:t>
            </a:r>
            <a:endParaRPr/>
          </a:p>
          <a:p>
            <a:pPr marL="457200" lvl="0" indent="-228600" algn="l" rtl="0">
              <a:lnSpc>
                <a:spcPct val="90000"/>
              </a:lnSpc>
              <a:spcBef>
                <a:spcPts val="2200"/>
              </a:spcBef>
              <a:spcAft>
                <a:spcPts val="0"/>
              </a:spcAft>
              <a:buClr>
                <a:schemeClr val="lt1"/>
              </a:buClr>
              <a:buSzPct val="108107"/>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1"/>
          <p:cNvSpPr txBox="1">
            <a:spLocks noGrp="1"/>
          </p:cNvSpPr>
          <p:nvPr>
            <p:ph type="title"/>
          </p:nvPr>
        </p:nvSpPr>
        <p:spPr>
          <a:xfrm>
            <a:off x="443345" y="215735"/>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Sexual Assault (cont.)</a:t>
            </a:r>
            <a:endParaRPr/>
          </a:p>
        </p:txBody>
      </p:sp>
      <p:sp>
        <p:nvSpPr>
          <p:cNvPr id="239" name="Google Shape;239;p11"/>
          <p:cNvSpPr txBox="1">
            <a:spLocks noGrp="1"/>
          </p:cNvSpPr>
          <p:nvPr>
            <p:ph type="body" idx="1"/>
          </p:nvPr>
        </p:nvSpPr>
        <p:spPr>
          <a:xfrm>
            <a:off x="443345" y="1145309"/>
            <a:ext cx="10699784" cy="5386120"/>
          </a:xfrm>
          <a:prstGeom prst="rect">
            <a:avLst/>
          </a:prstGeom>
          <a:noFill/>
          <a:ln>
            <a:noFill/>
          </a:ln>
        </p:spPr>
        <p:txBody>
          <a:bodyPr spcFirstLastPara="1" wrap="square" lIns="91425" tIns="45700" rIns="91425" bIns="45700" anchor="t" anchorCtr="0">
            <a:normAutofit fontScale="70000" lnSpcReduction="20000"/>
          </a:bodyPr>
          <a:lstStyle/>
          <a:p>
            <a:pPr marL="914400" lvl="1" indent="-431800" algn="l" rtl="0">
              <a:lnSpc>
                <a:spcPct val="120000"/>
              </a:lnSpc>
              <a:spcBef>
                <a:spcPts val="500"/>
              </a:spcBef>
              <a:spcAft>
                <a:spcPts val="0"/>
              </a:spcAft>
              <a:buSzPct val="100000"/>
              <a:buChar char="•"/>
            </a:pPr>
            <a:r>
              <a:rPr lang="en-US" b="0">
                <a:latin typeface="EB Garamond"/>
                <a:ea typeface="EB Garamond"/>
                <a:cs typeface="EB Garamond"/>
                <a:sym typeface="EB Garamond"/>
              </a:rPr>
              <a:t>Sexual Assault With An Object: To use an object or instrument to unlawfully penetrate, however slightly, the genital or anal opening of the body of another person, forcibly and/or against that person's will or not forcibly or against the person's will in instances where the victim is incapable of giving consent because of their youth or because of their temporary or permanent mental or physical incapacity.</a:t>
            </a:r>
            <a:endParaRPr/>
          </a:p>
          <a:p>
            <a:pPr marL="914400" lvl="1" indent="-431800" algn="l" rtl="0">
              <a:lnSpc>
                <a:spcPct val="120000"/>
              </a:lnSpc>
              <a:spcBef>
                <a:spcPts val="1700"/>
              </a:spcBef>
              <a:spcAft>
                <a:spcPts val="0"/>
              </a:spcAft>
              <a:buSzPct val="100000"/>
              <a:buChar char="•"/>
            </a:pPr>
            <a:r>
              <a:rPr lang="en-US" b="0">
                <a:latin typeface="EB Garamond"/>
                <a:ea typeface="EB Garamond"/>
                <a:cs typeface="EB Garamond"/>
                <a:sym typeface="EB Garamond"/>
              </a:rPr>
              <a:t>Fondling: The touching of the private body parts of another person for the purpose of sexual gratification, forcibly and/or against that person's will or not forcibly or against the person's will in instances where the victim is incapable of giving consent because of their youth or because of their temporary or permanent mental or physical incapacity.</a:t>
            </a:r>
            <a:endParaRPr/>
          </a:p>
          <a:p>
            <a:pPr marL="914400" lvl="1" indent="-431800" algn="l" rtl="0">
              <a:lnSpc>
                <a:spcPct val="120000"/>
              </a:lnSpc>
              <a:spcBef>
                <a:spcPts val="1700"/>
              </a:spcBef>
              <a:spcAft>
                <a:spcPts val="0"/>
              </a:spcAft>
              <a:buSzPct val="100000"/>
              <a:buChar char="•"/>
            </a:pPr>
            <a:r>
              <a:rPr lang="en-US" b="0">
                <a:latin typeface="EB Garamond"/>
                <a:ea typeface="EB Garamond"/>
                <a:cs typeface="EB Garamond"/>
                <a:sym typeface="EB Garamond"/>
              </a:rPr>
              <a:t>Incest: Nonforcible sexual intercourse between persons who are related to each other within the degrees wherein marriage is prohibited by law.</a:t>
            </a:r>
            <a:endParaRPr/>
          </a:p>
          <a:p>
            <a:pPr marL="914400" lvl="1" indent="-431800" algn="l" rtl="0">
              <a:lnSpc>
                <a:spcPct val="120000"/>
              </a:lnSpc>
              <a:spcBef>
                <a:spcPts val="1700"/>
              </a:spcBef>
              <a:spcAft>
                <a:spcPts val="0"/>
              </a:spcAft>
              <a:buSzPct val="100000"/>
              <a:buChar char="•"/>
            </a:pPr>
            <a:r>
              <a:rPr lang="en-US" b="0">
                <a:latin typeface="EB Garamond"/>
                <a:ea typeface="EB Garamond"/>
                <a:cs typeface="EB Garamond"/>
                <a:sym typeface="EB Garamond"/>
              </a:rPr>
              <a:t>Statutory Rape: Nonforcible sexual intercourse with a person who is under the statutory age of consent of 18 years old.</a:t>
            </a:r>
            <a:endParaRPr/>
          </a:p>
          <a:p>
            <a:pPr marL="457200" lvl="0" indent="-228600" algn="l" rtl="0">
              <a:lnSpc>
                <a:spcPct val="90000"/>
              </a:lnSpc>
              <a:spcBef>
                <a:spcPts val="2200"/>
              </a:spcBef>
              <a:spcAft>
                <a:spcPts val="0"/>
              </a:spcAft>
              <a:buClr>
                <a:schemeClr val="lt1"/>
              </a:buClr>
              <a:buSzPct val="210525"/>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title"/>
          </p:nvPr>
        </p:nvSpPr>
        <p:spPr>
          <a:xfrm>
            <a:off x="533400" y="318943"/>
            <a:ext cx="10515600" cy="101109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Dating Violence</a:t>
            </a:r>
            <a:endParaRPr/>
          </a:p>
        </p:txBody>
      </p:sp>
      <p:sp>
        <p:nvSpPr>
          <p:cNvPr id="245" name="Google Shape;245;p12"/>
          <p:cNvSpPr txBox="1">
            <a:spLocks noGrp="1"/>
          </p:cNvSpPr>
          <p:nvPr>
            <p:ph type="body" idx="1"/>
          </p:nvPr>
        </p:nvSpPr>
        <p:spPr>
          <a:xfrm>
            <a:off x="533400" y="1446934"/>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500"/>
              </a:spcBef>
              <a:spcAft>
                <a:spcPts val="0"/>
              </a:spcAft>
              <a:buSzPts val="3892"/>
              <a:buNone/>
            </a:pPr>
            <a:r>
              <a:rPr lang="en-US" sz="3000" b="0">
                <a:latin typeface="EB Garamond"/>
                <a:ea typeface="EB Garamond"/>
                <a:cs typeface="EB Garamond"/>
                <a:sym typeface="EB Garamond"/>
              </a:rPr>
              <a:t>Violence committed by a person: (A) who is or has been in a social relationship of a romantic or intimate nature with the victim; and (B) where the existence of such a relationship shall be determined based on a consideration of the following factors: </a:t>
            </a:r>
            <a:endParaRPr/>
          </a:p>
          <a:p>
            <a:pPr marL="914400" lvl="1" indent="-431800" algn="l" rtl="0">
              <a:lnSpc>
                <a:spcPct val="110000"/>
              </a:lnSpc>
              <a:spcBef>
                <a:spcPts val="1700"/>
              </a:spcBef>
              <a:spcAft>
                <a:spcPts val="0"/>
              </a:spcAft>
              <a:buSzPts val="2600"/>
              <a:buChar char="•"/>
            </a:pPr>
            <a:r>
              <a:rPr lang="en-US" sz="2600" b="0">
                <a:latin typeface="EB Garamond"/>
                <a:ea typeface="EB Garamond"/>
                <a:cs typeface="EB Garamond"/>
                <a:sym typeface="EB Garamond"/>
              </a:rPr>
              <a:t>The length of the relationship</a:t>
            </a:r>
            <a:endParaRPr/>
          </a:p>
          <a:p>
            <a:pPr marL="914400" lvl="1" indent="-431800" algn="l" rtl="0">
              <a:lnSpc>
                <a:spcPct val="110000"/>
              </a:lnSpc>
              <a:spcBef>
                <a:spcPts val="1700"/>
              </a:spcBef>
              <a:spcAft>
                <a:spcPts val="0"/>
              </a:spcAft>
              <a:buSzPts val="2600"/>
              <a:buChar char="•"/>
            </a:pPr>
            <a:r>
              <a:rPr lang="en-US" sz="2600" b="0">
                <a:latin typeface="EB Garamond"/>
                <a:ea typeface="EB Garamond"/>
                <a:cs typeface="EB Garamond"/>
                <a:sym typeface="EB Garamond"/>
              </a:rPr>
              <a:t>The type of relationship; and</a:t>
            </a:r>
            <a:endParaRPr/>
          </a:p>
          <a:p>
            <a:pPr marL="914400" lvl="1" indent="-431800" algn="l" rtl="0">
              <a:lnSpc>
                <a:spcPct val="110000"/>
              </a:lnSpc>
              <a:spcBef>
                <a:spcPts val="1700"/>
              </a:spcBef>
              <a:spcAft>
                <a:spcPts val="0"/>
              </a:spcAft>
              <a:buSzPts val="2600"/>
              <a:buChar char="•"/>
            </a:pPr>
            <a:r>
              <a:rPr lang="en-US" sz="2600" b="0">
                <a:latin typeface="EB Garamond"/>
                <a:ea typeface="EB Garamond"/>
                <a:cs typeface="EB Garamond"/>
                <a:sym typeface="EB Garamond"/>
              </a:rPr>
              <a:t>The frequency of interaction between the persons involved in the relationship.</a:t>
            </a:r>
            <a:endParaRPr/>
          </a:p>
          <a:p>
            <a:pPr marL="457200" lvl="0" indent="-228600" algn="l" rtl="0">
              <a:lnSpc>
                <a:spcPct val="90000"/>
              </a:lnSpc>
              <a:spcBef>
                <a:spcPts val="2200"/>
              </a:spcBef>
              <a:spcAft>
                <a:spcPts val="0"/>
              </a:spcAft>
              <a:buClr>
                <a:schemeClr val="lt1"/>
              </a:buClr>
              <a:buSzPts val="3892"/>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3"/>
          <p:cNvSpPr txBox="1">
            <a:spLocks noGrp="1"/>
          </p:cNvSpPr>
          <p:nvPr>
            <p:ph type="title"/>
          </p:nvPr>
        </p:nvSpPr>
        <p:spPr>
          <a:xfrm>
            <a:off x="524164" y="291234"/>
            <a:ext cx="10515600" cy="9464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Domestic Violence</a:t>
            </a:r>
            <a:endParaRPr/>
          </a:p>
        </p:txBody>
      </p:sp>
      <p:sp>
        <p:nvSpPr>
          <p:cNvPr id="251" name="Google Shape;251;p13"/>
          <p:cNvSpPr txBox="1">
            <a:spLocks noGrp="1"/>
          </p:cNvSpPr>
          <p:nvPr>
            <p:ph type="body" idx="1"/>
          </p:nvPr>
        </p:nvSpPr>
        <p:spPr>
          <a:xfrm>
            <a:off x="524164" y="1237672"/>
            <a:ext cx="10515600" cy="45997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SzPts val="3600"/>
              <a:buNone/>
            </a:pPr>
            <a:r>
              <a:rPr lang="en-US" sz="2800" b="0">
                <a:latin typeface="EB Garamond"/>
                <a:ea typeface="EB Garamond"/>
                <a:cs typeface="EB Garamond"/>
                <a:sym typeface="EB Garamond"/>
              </a:rPr>
              <a:t>A felony or misdemeanor crime committed by a person who:</a:t>
            </a:r>
            <a:endParaRPr/>
          </a:p>
          <a:p>
            <a:pPr marL="914400" lvl="1" indent="-431800" algn="l" rtl="0">
              <a:lnSpc>
                <a:spcPct val="100000"/>
              </a:lnSpc>
              <a:spcBef>
                <a:spcPts val="1700"/>
              </a:spcBef>
              <a:spcAft>
                <a:spcPts val="0"/>
              </a:spcAft>
              <a:buSzPts val="2400"/>
              <a:buChar char="•"/>
            </a:pPr>
            <a:r>
              <a:rPr lang="en-US" sz="2400" b="0">
                <a:latin typeface="EB Garamond"/>
                <a:ea typeface="EB Garamond"/>
                <a:cs typeface="EB Garamond"/>
                <a:sym typeface="EB Garamond"/>
              </a:rPr>
              <a:t>Is a current or former spouse or intimate partner of the victim under the family or domestic violence laws of the state of Arkansas, or a person similarly situated to a spouse of the victim;</a:t>
            </a:r>
            <a:endParaRPr/>
          </a:p>
          <a:p>
            <a:pPr marL="914400" lvl="1" indent="-431800" algn="l" rtl="0">
              <a:lnSpc>
                <a:spcPct val="100000"/>
              </a:lnSpc>
              <a:spcBef>
                <a:spcPts val="1700"/>
              </a:spcBef>
              <a:spcAft>
                <a:spcPts val="0"/>
              </a:spcAft>
              <a:buSzPts val="2400"/>
              <a:buChar char="•"/>
            </a:pPr>
            <a:r>
              <a:rPr lang="en-US" sz="2400" b="0">
                <a:latin typeface="EB Garamond"/>
                <a:ea typeface="EB Garamond"/>
                <a:cs typeface="EB Garamond"/>
                <a:sym typeface="EB Garamond"/>
              </a:rPr>
              <a:t>Is cohabitating, or has cohabitated, with the victim as a spouse or intimate partner;</a:t>
            </a:r>
            <a:endParaRPr/>
          </a:p>
          <a:p>
            <a:pPr marL="914400" lvl="1" indent="-431800" algn="l" rtl="0">
              <a:lnSpc>
                <a:spcPct val="100000"/>
              </a:lnSpc>
              <a:spcBef>
                <a:spcPts val="1700"/>
              </a:spcBef>
              <a:spcAft>
                <a:spcPts val="0"/>
              </a:spcAft>
              <a:buSzPts val="2400"/>
              <a:buChar char="•"/>
            </a:pPr>
            <a:r>
              <a:rPr lang="en-US" sz="2400" b="0">
                <a:latin typeface="EB Garamond"/>
                <a:ea typeface="EB Garamond"/>
                <a:cs typeface="EB Garamond"/>
                <a:sym typeface="EB Garamond"/>
              </a:rPr>
              <a:t>Shares a child in common with the victim; or</a:t>
            </a:r>
            <a:endParaRPr/>
          </a:p>
          <a:p>
            <a:pPr marL="914400" lvl="1" indent="-431800" algn="l" rtl="0">
              <a:lnSpc>
                <a:spcPct val="100000"/>
              </a:lnSpc>
              <a:spcBef>
                <a:spcPts val="1700"/>
              </a:spcBef>
              <a:spcAft>
                <a:spcPts val="1200"/>
              </a:spcAft>
              <a:buSzPts val="2400"/>
              <a:buChar char="•"/>
            </a:pPr>
            <a:r>
              <a:rPr lang="en-US" sz="2400" b="0">
                <a:latin typeface="EB Garamond"/>
                <a:ea typeface="EB Garamond"/>
                <a:cs typeface="EB Garamond"/>
                <a:sym typeface="EB Garamond"/>
              </a:rPr>
              <a:t>Commits acts against a youth or adult victim who is protected from those acts under the domestic or family violence laws of the state of Arkansas.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524164" y="291234"/>
            <a:ext cx="10515600" cy="9464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Stalking</a:t>
            </a:r>
            <a:endParaRPr/>
          </a:p>
        </p:txBody>
      </p:sp>
      <p:sp>
        <p:nvSpPr>
          <p:cNvPr id="257" name="Google Shape;257;p14"/>
          <p:cNvSpPr txBox="1">
            <a:spLocks noGrp="1"/>
          </p:cNvSpPr>
          <p:nvPr>
            <p:ph type="body" idx="1"/>
          </p:nvPr>
        </p:nvSpPr>
        <p:spPr>
          <a:xfrm>
            <a:off x="524164" y="1237672"/>
            <a:ext cx="10515600" cy="4987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SzPts val="3600"/>
              <a:buNone/>
            </a:pPr>
            <a:r>
              <a:rPr lang="en-US" sz="2800" b="0">
                <a:latin typeface="EB Garamond"/>
                <a:ea typeface="EB Garamond"/>
                <a:cs typeface="EB Garamond"/>
                <a:sym typeface="EB Garamond"/>
              </a:rPr>
              <a:t>Engaging in course of conduct directed at a specific person that would cause a reasonable person to: (A) fear for their safety or the safety of others; or (B) suffer emotional distress. </a:t>
            </a:r>
            <a:endParaRPr/>
          </a:p>
          <a:p>
            <a:pPr marL="914400" lvl="1" indent="-431800" algn="l" rtl="0">
              <a:lnSpc>
                <a:spcPct val="100000"/>
              </a:lnSpc>
              <a:spcBef>
                <a:spcPts val="1700"/>
              </a:spcBef>
              <a:spcAft>
                <a:spcPts val="0"/>
              </a:spcAft>
              <a:buSzPts val="2000"/>
              <a:buChar char="•"/>
            </a:pPr>
            <a:r>
              <a:rPr lang="en-US" sz="2000" b="0">
                <a:latin typeface="EB Garamond"/>
                <a:ea typeface="EB Garamond"/>
                <a:cs typeface="EB Garamond"/>
                <a:sym typeface="EB Garamond"/>
              </a:rPr>
              <a:t>Course of Conduct - two or more acts, including, but not limited to, acts in which the Respondent directly, indirectly, or through third parties, by any action, method, device, or means, follows, monitors, observes, surveils, threatens, or communicates to or about a person, or interferes with a person's property.</a:t>
            </a:r>
            <a:endParaRPr/>
          </a:p>
          <a:p>
            <a:pPr marL="914400" lvl="1" indent="-431800" algn="l" rtl="0">
              <a:lnSpc>
                <a:spcPct val="100000"/>
              </a:lnSpc>
              <a:spcBef>
                <a:spcPts val="1700"/>
              </a:spcBef>
              <a:spcAft>
                <a:spcPts val="0"/>
              </a:spcAft>
              <a:buSzPts val="2000"/>
              <a:buChar char="•"/>
            </a:pPr>
            <a:r>
              <a:rPr lang="en-US" sz="2000" b="0">
                <a:latin typeface="EB Garamond"/>
                <a:ea typeface="EB Garamond"/>
                <a:cs typeface="EB Garamond"/>
                <a:sym typeface="EB Garamond"/>
              </a:rPr>
              <a:t>Reasonable Person - means a reasonable person under similar circumstances and with similar identities to the Complainant. </a:t>
            </a:r>
            <a:endParaRPr/>
          </a:p>
          <a:p>
            <a:pPr marL="914400" lvl="1" indent="-431800" algn="l" rtl="0">
              <a:lnSpc>
                <a:spcPct val="100000"/>
              </a:lnSpc>
              <a:spcBef>
                <a:spcPts val="1700"/>
              </a:spcBef>
              <a:spcAft>
                <a:spcPts val="0"/>
              </a:spcAft>
              <a:buSzPts val="2000"/>
              <a:buChar char="•"/>
            </a:pPr>
            <a:r>
              <a:rPr lang="en-US" sz="2000" b="0">
                <a:latin typeface="EB Garamond"/>
                <a:ea typeface="EB Garamond"/>
                <a:cs typeface="EB Garamond"/>
                <a:sym typeface="EB Garamond"/>
              </a:rPr>
              <a:t>Substantial Emotional Distress – means significant mental suffering or anguish that may but does not necessarily require medical or other professional treatment or counseling.</a:t>
            </a:r>
            <a:endParaRPr/>
          </a:p>
          <a:p>
            <a:pPr marL="914400" lvl="1" indent="-228600" algn="l" rtl="0">
              <a:lnSpc>
                <a:spcPct val="100000"/>
              </a:lnSpc>
              <a:spcBef>
                <a:spcPts val="1700"/>
              </a:spcBef>
              <a:spcAft>
                <a:spcPts val="0"/>
              </a:spcAft>
              <a:buSzPts val="3200"/>
              <a:buNone/>
            </a:pPr>
            <a:endParaRPr sz="2400">
              <a:latin typeface="EB Garamond"/>
              <a:ea typeface="EB Garamond"/>
              <a:cs typeface="EB Garamond"/>
              <a:sym typeface="EB Garamond"/>
            </a:endParaRPr>
          </a:p>
          <a:p>
            <a:pPr marL="914400" lvl="1" indent="-228600" algn="l" rtl="0">
              <a:lnSpc>
                <a:spcPct val="100000"/>
              </a:lnSpc>
              <a:spcBef>
                <a:spcPts val="1700"/>
              </a:spcBef>
              <a:spcAft>
                <a:spcPts val="1200"/>
              </a:spcAft>
              <a:buSzPts val="3200"/>
              <a:buNone/>
            </a:pPr>
            <a:endParaRPr sz="2400">
              <a:latin typeface="EB Garamond"/>
              <a:ea typeface="EB Garamond"/>
              <a:cs typeface="EB Garamond"/>
              <a:sym typeface="EB 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a:spLocks noGrp="1"/>
          </p:cNvSpPr>
          <p:nvPr>
            <p:ph type="title"/>
          </p:nvPr>
        </p:nvSpPr>
        <p:spPr>
          <a:xfrm>
            <a:off x="533400" y="212436"/>
            <a:ext cx="10515600" cy="93720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dirty="0">
                <a:latin typeface="EB Garamond ExtraBold"/>
                <a:ea typeface="EB Garamond ExtraBold"/>
                <a:cs typeface="EB Garamond ExtraBold"/>
                <a:sym typeface="EB Garamond ExtraBold"/>
              </a:rPr>
              <a:t>Reporting Allegations of Title IX Misconduct</a:t>
            </a:r>
            <a:endParaRPr dirty="0"/>
          </a:p>
        </p:txBody>
      </p:sp>
      <p:sp>
        <p:nvSpPr>
          <p:cNvPr id="276" name="Google Shape;276;p17"/>
          <p:cNvSpPr txBox="1">
            <a:spLocks noGrp="1"/>
          </p:cNvSpPr>
          <p:nvPr>
            <p:ph type="body" idx="1"/>
          </p:nvPr>
        </p:nvSpPr>
        <p:spPr>
          <a:xfrm>
            <a:off x="533400" y="1237672"/>
            <a:ext cx="10515600" cy="520931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600"/>
              </a:spcBef>
              <a:spcAft>
                <a:spcPts val="0"/>
              </a:spcAft>
              <a:buSzPts val="2200"/>
              <a:buChar char="•"/>
            </a:pPr>
            <a:r>
              <a:rPr lang="en-US" sz="2200" b="0" dirty="0">
                <a:latin typeface="EB Garamond"/>
                <a:ea typeface="EB Garamond"/>
                <a:cs typeface="EB Garamond"/>
                <a:sym typeface="EB Garamond"/>
              </a:rPr>
              <a:t>Reporting allegations of sexual harassment, sexual assault, dating violence, domestic violence, and stalking is the responsibility of all employees.  You must report any Title IX misconduct immediately to a Title IX Coordinator. </a:t>
            </a:r>
            <a:endParaRPr dirty="0"/>
          </a:p>
          <a:p>
            <a:pPr marL="457200" lvl="0" indent="-457200" algn="l" rtl="0">
              <a:lnSpc>
                <a:spcPct val="100000"/>
              </a:lnSpc>
              <a:spcBef>
                <a:spcPts val="1800"/>
              </a:spcBef>
              <a:spcAft>
                <a:spcPts val="0"/>
              </a:spcAft>
              <a:buSzPts val="2200"/>
              <a:buChar char="•"/>
            </a:pPr>
            <a:r>
              <a:rPr lang="en-US" sz="2200" b="0" dirty="0">
                <a:latin typeface="EB Garamond"/>
                <a:ea typeface="EB Garamond"/>
                <a:cs typeface="EB Garamond"/>
                <a:sym typeface="EB Garamond"/>
              </a:rPr>
              <a:t>Harding employees must report all known information, including the identities of the parties, the date, time and location, and any details about the reported incident to the appropriate Title IX coordinator .</a:t>
            </a:r>
            <a:endParaRPr dirty="0"/>
          </a:p>
          <a:p>
            <a:pPr marL="457200" lvl="0" indent="-457200" algn="l" rtl="0">
              <a:lnSpc>
                <a:spcPct val="100000"/>
              </a:lnSpc>
              <a:spcBef>
                <a:spcPts val="1800"/>
              </a:spcBef>
              <a:spcAft>
                <a:spcPts val="0"/>
              </a:spcAft>
              <a:buSzPts val="2200"/>
              <a:buChar char="•"/>
            </a:pPr>
            <a:r>
              <a:rPr lang="en-US" sz="2200" b="0" dirty="0">
                <a:latin typeface="EB Garamond"/>
                <a:ea typeface="EB Garamond"/>
                <a:cs typeface="EB Garamond"/>
                <a:sym typeface="EB Garamond"/>
              </a:rPr>
              <a:t>Reports may be made to the Title IX coordinator in person, by mail, by telephone, or by email, using the contact information in this presentation for the Title IX coordinators, or by any other means that results in the Title IX coordinators receiving the person's verbal or written report.</a:t>
            </a:r>
            <a:endParaRPr dirty="0"/>
          </a:p>
          <a:p>
            <a:pPr marL="457200" lvl="0" indent="-457200" algn="l" rtl="0">
              <a:lnSpc>
                <a:spcPct val="100000"/>
              </a:lnSpc>
              <a:spcBef>
                <a:spcPts val="1800"/>
              </a:spcBef>
              <a:spcAft>
                <a:spcPts val="1200"/>
              </a:spcAft>
              <a:buSzPts val="2200"/>
              <a:buChar char="•"/>
            </a:pPr>
            <a:r>
              <a:rPr lang="en-US" sz="2200" b="0" dirty="0">
                <a:latin typeface="EB Garamond"/>
                <a:ea typeface="EB Garamond"/>
                <a:cs typeface="EB Garamond"/>
                <a:sym typeface="EB Garamond"/>
              </a:rPr>
              <a:t>If you are unsure whether the conduct is prohibited, report it anyway. The Title IX coordinator will determine if the alleged conduct falls under Title IX.</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516516" y="10477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1800"/>
              <a:buNone/>
            </a:pPr>
            <a:r>
              <a:rPr lang="en-US" sz="4000">
                <a:latin typeface="EB Garamond ExtraBold"/>
                <a:ea typeface="EB Garamond ExtraBold"/>
                <a:cs typeface="EB Garamond ExtraBold"/>
                <a:sym typeface="EB Garamond ExtraBold"/>
              </a:rPr>
              <a:t>Harding’s Title IX Coordinators</a:t>
            </a:r>
            <a:endParaRPr/>
          </a:p>
        </p:txBody>
      </p:sp>
      <p:sp>
        <p:nvSpPr>
          <p:cNvPr id="282" name="Google Shape;282;p19"/>
          <p:cNvSpPr txBox="1">
            <a:spLocks noGrp="1"/>
          </p:cNvSpPr>
          <p:nvPr>
            <p:ph type="body" idx="2"/>
          </p:nvPr>
        </p:nvSpPr>
        <p:spPr>
          <a:xfrm>
            <a:off x="408302" y="1430339"/>
            <a:ext cx="2558378" cy="3338886"/>
          </a:xfrm>
          <a:prstGeom prst="rect">
            <a:avLst/>
          </a:prstGeom>
          <a:noFill/>
          <a:ln w="12700" cap="flat" cmpd="sng">
            <a:solidFill>
              <a:srgbClr val="987D47"/>
            </a:solidFill>
            <a:prstDash val="solid"/>
            <a:round/>
            <a:headEnd type="none" w="sm" len="sm"/>
            <a:tailEnd type="none" w="sm" len="sm"/>
          </a:ln>
        </p:spPr>
        <p:txBody>
          <a:bodyPr spcFirstLastPara="1" wrap="square" lIns="91425" tIns="45700" rIns="91425" bIns="45700" anchor="t" anchorCtr="0">
            <a:normAutofit/>
          </a:bodyPr>
          <a:lstStyle/>
          <a:p>
            <a:pPr marL="114300" lvl="0" indent="0" algn="l" rtl="0">
              <a:lnSpc>
                <a:spcPct val="150000"/>
              </a:lnSpc>
              <a:spcBef>
                <a:spcPts val="1200"/>
              </a:spcBef>
              <a:spcAft>
                <a:spcPts val="0"/>
              </a:spcAft>
              <a:buSzPts val="1800"/>
              <a:buNone/>
            </a:pPr>
            <a:r>
              <a:rPr lang="en-US" sz="2000" dirty="0">
                <a:latin typeface="EB Garamond"/>
                <a:ea typeface="EB Garamond"/>
                <a:cs typeface="EB Garamond"/>
                <a:sym typeface="EB Garamond"/>
              </a:rPr>
              <a:t>Kevin Davis</a:t>
            </a:r>
            <a:endParaRPr sz="2000" dirty="0"/>
          </a:p>
          <a:p>
            <a:pPr marL="114300" lvl="0" indent="0" algn="l" rtl="0">
              <a:lnSpc>
                <a:spcPct val="150000"/>
              </a:lnSpc>
              <a:spcBef>
                <a:spcPts val="1200"/>
              </a:spcBef>
              <a:spcAft>
                <a:spcPts val="0"/>
              </a:spcAft>
              <a:buSzPts val="1800"/>
              <a:buNone/>
            </a:pPr>
            <a:r>
              <a:rPr lang="en-US" sz="1400" b="0" dirty="0">
                <a:latin typeface="EB Garamond"/>
                <a:ea typeface="EB Garamond"/>
                <a:cs typeface="EB Garamond"/>
                <a:sym typeface="EB Garamond"/>
              </a:rPr>
              <a:t>University Title IX Coordinator</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Harding University</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915 E. Market Ave., Box 10841</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Kendall Hall, Office 113</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Searcy, AR 72149</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501-279-5000</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kdavis@harding.edu</a:t>
            </a:r>
            <a:endParaRPr sz="1400" b="0" dirty="0"/>
          </a:p>
          <a:p>
            <a:pPr marL="114300" lvl="0" indent="0" algn="l" rtl="0">
              <a:lnSpc>
                <a:spcPct val="90000"/>
              </a:lnSpc>
              <a:spcBef>
                <a:spcPts val="1000"/>
              </a:spcBef>
              <a:spcAft>
                <a:spcPts val="0"/>
              </a:spcAft>
              <a:buSzPts val="1800"/>
              <a:buNone/>
            </a:pPr>
            <a:endParaRPr sz="2400" dirty="0">
              <a:latin typeface="EB Garamond"/>
              <a:ea typeface="EB Garamond"/>
              <a:cs typeface="EB Garamond"/>
              <a:sym typeface="EB Garamond"/>
            </a:endParaRPr>
          </a:p>
        </p:txBody>
      </p:sp>
      <p:sp>
        <p:nvSpPr>
          <p:cNvPr id="283" name="Google Shape;283;p19"/>
          <p:cNvSpPr txBox="1">
            <a:spLocks noGrp="1"/>
          </p:cNvSpPr>
          <p:nvPr>
            <p:ph type="body" idx="4"/>
          </p:nvPr>
        </p:nvSpPr>
        <p:spPr>
          <a:xfrm>
            <a:off x="3357725" y="1430339"/>
            <a:ext cx="2558378" cy="3338886"/>
          </a:xfrm>
          <a:prstGeom prst="rect">
            <a:avLst/>
          </a:prstGeom>
          <a:noFill/>
          <a:ln w="12700" cap="flat" cmpd="sng">
            <a:solidFill>
              <a:srgbClr val="987D47"/>
            </a:solidFill>
            <a:prstDash val="solid"/>
            <a:round/>
            <a:headEnd type="none" w="sm" len="sm"/>
            <a:tailEnd type="none" w="sm" len="sm"/>
          </a:ln>
        </p:spPr>
        <p:txBody>
          <a:bodyPr spcFirstLastPara="1" wrap="square" lIns="91425" tIns="45700" rIns="91425" bIns="45700" anchor="t" anchorCtr="0">
            <a:normAutofit lnSpcReduction="10000"/>
          </a:bodyPr>
          <a:lstStyle/>
          <a:p>
            <a:pPr marL="114300" lvl="0" indent="0" algn="l" rtl="0">
              <a:lnSpc>
                <a:spcPct val="150000"/>
              </a:lnSpc>
              <a:spcBef>
                <a:spcPts val="1200"/>
              </a:spcBef>
              <a:spcAft>
                <a:spcPts val="0"/>
              </a:spcAft>
              <a:buSzPts val="1800"/>
              <a:buNone/>
            </a:pPr>
            <a:r>
              <a:rPr lang="en-US" sz="2000" dirty="0">
                <a:latin typeface="EB Garamond"/>
                <a:ea typeface="EB Garamond"/>
                <a:cs typeface="EB Garamond"/>
                <a:sym typeface="EB Garamond"/>
              </a:rPr>
              <a:t>Amie Carter</a:t>
            </a:r>
            <a:endParaRPr sz="2000" dirty="0"/>
          </a:p>
          <a:p>
            <a:pPr marL="114300" lvl="0" indent="0" algn="l" rtl="0">
              <a:lnSpc>
                <a:spcPct val="150000"/>
              </a:lnSpc>
              <a:spcBef>
                <a:spcPts val="1200"/>
              </a:spcBef>
              <a:spcAft>
                <a:spcPts val="0"/>
              </a:spcAft>
              <a:buSzPts val="1800"/>
              <a:buNone/>
            </a:pPr>
            <a:r>
              <a:rPr lang="en-US" sz="1400" b="0" dirty="0">
                <a:latin typeface="EB Garamond"/>
                <a:ea typeface="EB Garamond"/>
                <a:cs typeface="EB Garamond"/>
                <a:sym typeface="EB Garamond"/>
              </a:rPr>
              <a:t>Deputy Title IX Coordinator for Employees</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Harding University</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915 E. Market Ave., Box 12257</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Ezell Building, Office 131</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Searcy, AR 72149</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501-279-4027</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ascarter@harding.edu</a:t>
            </a:r>
            <a:endParaRPr sz="1400" b="0" dirty="0"/>
          </a:p>
        </p:txBody>
      </p:sp>
      <p:sp>
        <p:nvSpPr>
          <p:cNvPr id="5" name="Google Shape;283;p19">
            <a:extLst>
              <a:ext uri="{FF2B5EF4-FFF2-40B4-BE49-F238E27FC236}">
                <a16:creationId xmlns:a16="http://schemas.microsoft.com/office/drawing/2014/main" id="{CDC39858-BDEA-46BD-ACFD-449FCF34D1CB}"/>
              </a:ext>
            </a:extLst>
          </p:cNvPr>
          <p:cNvSpPr txBox="1">
            <a:spLocks/>
          </p:cNvSpPr>
          <p:nvPr/>
        </p:nvSpPr>
        <p:spPr>
          <a:xfrm>
            <a:off x="6307149" y="1408395"/>
            <a:ext cx="2558378" cy="3338886"/>
          </a:xfrm>
          <a:prstGeom prst="rect">
            <a:avLst/>
          </a:prstGeom>
          <a:noFill/>
          <a:ln w="12700" cap="flat" cmpd="sng">
            <a:solidFill>
              <a:srgbClr val="987D47"/>
            </a:solidFill>
            <a:prstDash val="solid"/>
            <a:round/>
            <a:headEnd type="none" w="sm" len="sm"/>
            <a:tailEnd type="none" w="sm" len="sm"/>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3600" b="1" i="0" u="none" strike="noStrike" cap="none">
                <a:solidFill>
                  <a:schemeClr val="lt1"/>
                </a:solidFill>
                <a:latin typeface="Times New Roman"/>
                <a:ea typeface="Times New Roman"/>
                <a:cs typeface="Times New Roman"/>
                <a:sym typeface="Times New Roman"/>
              </a:defRPr>
            </a:lvl1pPr>
            <a:lvl2pPr marL="914400" marR="0" lvl="1" indent="-342900" algn="l" rtl="0">
              <a:lnSpc>
                <a:spcPct val="90000"/>
              </a:lnSpc>
              <a:spcBef>
                <a:spcPts val="500"/>
              </a:spcBef>
              <a:spcAft>
                <a:spcPts val="0"/>
              </a:spcAft>
              <a:buClr>
                <a:schemeClr val="lt1"/>
              </a:buClr>
              <a:buSzPts val="1800"/>
              <a:buFont typeface="Arial"/>
              <a:buChar char="•"/>
              <a:defRPr sz="3200" b="1" i="0" u="none" strike="noStrike" cap="none">
                <a:solidFill>
                  <a:schemeClr val="lt1"/>
                </a:solidFill>
                <a:latin typeface="Times New Roman"/>
                <a:ea typeface="Times New Roman"/>
                <a:cs typeface="Times New Roman"/>
                <a:sym typeface="Times New Roman"/>
              </a:defRPr>
            </a:lvl2pPr>
            <a:lvl3pPr marL="1371600" marR="0" lvl="2" indent="-342900" algn="l" rtl="0">
              <a:lnSpc>
                <a:spcPct val="90000"/>
              </a:lnSpc>
              <a:spcBef>
                <a:spcPts val="500"/>
              </a:spcBef>
              <a:spcAft>
                <a:spcPts val="0"/>
              </a:spcAft>
              <a:buClr>
                <a:schemeClr val="lt1"/>
              </a:buClr>
              <a:buSzPts val="1800"/>
              <a:buFont typeface="Arial"/>
              <a:buChar char="•"/>
              <a:defRPr sz="2800" b="1" i="0" u="none" strike="noStrike" cap="none">
                <a:solidFill>
                  <a:schemeClr val="lt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lt1"/>
              </a:buClr>
              <a:buSzPts val="1800"/>
              <a:buFont typeface="Arial"/>
              <a:buChar char="•"/>
              <a:defRPr sz="2400" b="1" i="0" u="none" strike="noStrike" cap="none">
                <a:solidFill>
                  <a:schemeClr val="lt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lt1"/>
              </a:buClr>
              <a:buSzPts val="1800"/>
              <a:buFont typeface="Arial"/>
              <a:buChar char="•"/>
              <a:defRPr sz="2400" b="1"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50000"/>
              </a:lnSpc>
              <a:spcBef>
                <a:spcPts val="1200"/>
              </a:spcBef>
              <a:buFont typeface="Arial"/>
              <a:buNone/>
            </a:pPr>
            <a:r>
              <a:rPr lang="en-US" sz="2000" dirty="0">
                <a:latin typeface="EB Garamond"/>
                <a:ea typeface="EB Garamond"/>
                <a:cs typeface="EB Garamond"/>
                <a:sym typeface="EB Garamond"/>
              </a:rPr>
              <a:t>Amanda Colon</a:t>
            </a:r>
            <a:endParaRPr lang="en-US" sz="2000" dirty="0"/>
          </a:p>
          <a:p>
            <a:pPr marL="114300" indent="0">
              <a:lnSpc>
                <a:spcPct val="150000"/>
              </a:lnSpc>
              <a:spcBef>
                <a:spcPts val="1200"/>
              </a:spcBef>
              <a:buFont typeface="Arial"/>
              <a:buNone/>
            </a:pPr>
            <a:r>
              <a:rPr lang="en-US" sz="1400" b="0" dirty="0">
                <a:latin typeface="EB Garamond"/>
                <a:ea typeface="EB Garamond"/>
                <a:cs typeface="EB Garamond"/>
                <a:sym typeface="EB Garamond"/>
              </a:rPr>
              <a:t>Deputy Title IX Coordinator for Students</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Harding University</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915 E. Market Ave., Box 10870</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Graduate Hall</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Searcy, AR 72149</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501-305-8433</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aecolon@harding.edu</a:t>
            </a:r>
            <a:endParaRPr lang="en-US" sz="1400" b="0" dirty="0"/>
          </a:p>
        </p:txBody>
      </p:sp>
      <p:sp>
        <p:nvSpPr>
          <p:cNvPr id="6" name="Google Shape;283;p19">
            <a:extLst>
              <a:ext uri="{FF2B5EF4-FFF2-40B4-BE49-F238E27FC236}">
                <a16:creationId xmlns:a16="http://schemas.microsoft.com/office/drawing/2014/main" id="{0A486EB9-88CF-47D0-831F-14C04769451E}"/>
              </a:ext>
            </a:extLst>
          </p:cNvPr>
          <p:cNvSpPr txBox="1">
            <a:spLocks/>
          </p:cNvSpPr>
          <p:nvPr/>
        </p:nvSpPr>
        <p:spPr>
          <a:xfrm>
            <a:off x="9256572" y="1408395"/>
            <a:ext cx="2558378" cy="3338886"/>
          </a:xfrm>
          <a:prstGeom prst="rect">
            <a:avLst/>
          </a:prstGeom>
          <a:noFill/>
          <a:ln w="12700" cap="flat" cmpd="sng">
            <a:solidFill>
              <a:srgbClr val="987D47"/>
            </a:solidFill>
            <a:prstDash val="solid"/>
            <a:round/>
            <a:headEnd type="none" w="sm" len="sm"/>
            <a:tailEnd type="none" w="sm" len="sm"/>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3600" b="1" i="0" u="none" strike="noStrike" cap="none">
                <a:solidFill>
                  <a:schemeClr val="lt1"/>
                </a:solidFill>
                <a:latin typeface="Times New Roman"/>
                <a:ea typeface="Times New Roman"/>
                <a:cs typeface="Times New Roman"/>
                <a:sym typeface="Times New Roman"/>
              </a:defRPr>
            </a:lvl1pPr>
            <a:lvl2pPr marL="914400" marR="0" lvl="1" indent="-342900" algn="l" rtl="0">
              <a:lnSpc>
                <a:spcPct val="90000"/>
              </a:lnSpc>
              <a:spcBef>
                <a:spcPts val="500"/>
              </a:spcBef>
              <a:spcAft>
                <a:spcPts val="0"/>
              </a:spcAft>
              <a:buClr>
                <a:schemeClr val="lt1"/>
              </a:buClr>
              <a:buSzPts val="1800"/>
              <a:buFont typeface="Arial"/>
              <a:buChar char="•"/>
              <a:defRPr sz="3200" b="1" i="0" u="none" strike="noStrike" cap="none">
                <a:solidFill>
                  <a:schemeClr val="lt1"/>
                </a:solidFill>
                <a:latin typeface="Times New Roman"/>
                <a:ea typeface="Times New Roman"/>
                <a:cs typeface="Times New Roman"/>
                <a:sym typeface="Times New Roman"/>
              </a:defRPr>
            </a:lvl2pPr>
            <a:lvl3pPr marL="1371600" marR="0" lvl="2" indent="-342900" algn="l" rtl="0">
              <a:lnSpc>
                <a:spcPct val="90000"/>
              </a:lnSpc>
              <a:spcBef>
                <a:spcPts val="500"/>
              </a:spcBef>
              <a:spcAft>
                <a:spcPts val="0"/>
              </a:spcAft>
              <a:buClr>
                <a:schemeClr val="lt1"/>
              </a:buClr>
              <a:buSzPts val="1800"/>
              <a:buFont typeface="Arial"/>
              <a:buChar char="•"/>
              <a:defRPr sz="2800" b="1" i="0" u="none" strike="noStrike" cap="none">
                <a:solidFill>
                  <a:schemeClr val="lt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lt1"/>
              </a:buClr>
              <a:buSzPts val="1800"/>
              <a:buFont typeface="Arial"/>
              <a:buChar char="•"/>
              <a:defRPr sz="2400" b="1" i="0" u="none" strike="noStrike" cap="none">
                <a:solidFill>
                  <a:schemeClr val="lt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lt1"/>
              </a:buClr>
              <a:buSzPts val="1800"/>
              <a:buFont typeface="Arial"/>
              <a:buChar char="•"/>
              <a:defRPr sz="2400" b="1"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50000"/>
              </a:lnSpc>
              <a:spcBef>
                <a:spcPts val="1200"/>
              </a:spcBef>
              <a:buFont typeface="Arial"/>
              <a:buNone/>
            </a:pPr>
            <a:r>
              <a:rPr lang="en-US" sz="2000" dirty="0">
                <a:latin typeface="EB Garamond"/>
                <a:ea typeface="EB Garamond"/>
                <a:cs typeface="EB Garamond"/>
                <a:sym typeface="EB Garamond"/>
              </a:rPr>
              <a:t>Debra Nesbitt</a:t>
            </a:r>
            <a:endParaRPr lang="en-US" sz="2000" dirty="0"/>
          </a:p>
          <a:p>
            <a:pPr marL="114300" indent="0">
              <a:lnSpc>
                <a:spcPct val="150000"/>
              </a:lnSpc>
              <a:spcBef>
                <a:spcPts val="1200"/>
              </a:spcBef>
              <a:buFont typeface="Arial"/>
              <a:buNone/>
            </a:pPr>
            <a:r>
              <a:rPr lang="en-US" sz="1400" b="0" dirty="0">
                <a:latin typeface="EB Garamond"/>
                <a:ea typeface="EB Garamond"/>
                <a:cs typeface="EB Garamond"/>
                <a:sym typeface="EB Garamond"/>
              </a:rPr>
              <a:t>Deputy Title IX Coordinator for Students</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Harding University</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915 E. Market Ave., Box 10824</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Pryor Hall</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Searcy, AR 72149</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501-279-5900</a:t>
            </a:r>
            <a:br>
              <a:rPr lang="en-US" sz="1400" b="0" dirty="0">
                <a:latin typeface="EB Garamond"/>
                <a:ea typeface="EB Garamond"/>
                <a:cs typeface="EB Garamond"/>
                <a:sym typeface="EB Garamond"/>
              </a:rPr>
            </a:br>
            <a:r>
              <a:rPr lang="en-US" sz="1400" b="0" dirty="0">
                <a:latin typeface="EB Garamond"/>
                <a:ea typeface="EB Garamond"/>
                <a:cs typeface="EB Garamond"/>
                <a:sym typeface="EB Garamond"/>
              </a:rPr>
              <a:t>dnesbitt@harding.edu</a:t>
            </a:r>
            <a:endParaRPr lang="en-US" sz="1400"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txBox="1">
            <a:spLocks noGrp="1"/>
          </p:cNvSpPr>
          <p:nvPr>
            <p:ph type="title"/>
          </p:nvPr>
        </p:nvSpPr>
        <p:spPr>
          <a:xfrm>
            <a:off x="551873" y="337417"/>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Handling Reports</a:t>
            </a:r>
            <a:endParaRPr/>
          </a:p>
        </p:txBody>
      </p:sp>
      <p:sp>
        <p:nvSpPr>
          <p:cNvPr id="289" name="Google Shape;289;p20"/>
          <p:cNvSpPr txBox="1">
            <a:spLocks noGrp="1"/>
          </p:cNvSpPr>
          <p:nvPr>
            <p:ph type="body" idx="1"/>
          </p:nvPr>
        </p:nvSpPr>
        <p:spPr>
          <a:xfrm>
            <a:off x="551873" y="1557770"/>
            <a:ext cx="10515600" cy="488921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38996"/>
              <a:buNone/>
            </a:pPr>
            <a:r>
              <a:rPr lang="en-US" sz="2800" b="0" dirty="0">
                <a:latin typeface="EB Garamond"/>
                <a:ea typeface="EB Garamond"/>
                <a:cs typeface="EB Garamond"/>
                <a:sym typeface="EB Garamond"/>
              </a:rPr>
              <a:t>The Title IX Coordinator will make the determination if the alleged sexual misconduct falls under Title IX jurisdiction. </a:t>
            </a:r>
            <a:endParaRPr dirty="0"/>
          </a:p>
          <a:p>
            <a:pPr marL="0" lvl="0" indent="0" algn="l" rtl="0">
              <a:lnSpc>
                <a:spcPct val="90000"/>
              </a:lnSpc>
              <a:spcBef>
                <a:spcPts val="1800"/>
              </a:spcBef>
              <a:spcAft>
                <a:spcPts val="0"/>
              </a:spcAft>
              <a:buSzPct val="138996"/>
              <a:buNone/>
            </a:pPr>
            <a:r>
              <a:rPr lang="en-US" sz="2800" b="0" dirty="0">
                <a:latin typeface="EB Garamond"/>
                <a:ea typeface="EB Garamond"/>
                <a:cs typeface="EB Garamond"/>
                <a:sym typeface="EB Garamond"/>
              </a:rPr>
              <a:t>If the allegation does not fall under Title IX, the matter will be referred by the Title IX Coordinator to the appropriate department for resolution :</a:t>
            </a:r>
            <a:endParaRPr dirty="0"/>
          </a:p>
          <a:p>
            <a:pPr marL="914400" lvl="1" indent="-457200" algn="l" rtl="0">
              <a:lnSpc>
                <a:spcPct val="90000"/>
              </a:lnSpc>
              <a:spcBef>
                <a:spcPts val="2300"/>
              </a:spcBef>
              <a:spcAft>
                <a:spcPts val="0"/>
              </a:spcAft>
              <a:buSzPct val="108108"/>
              <a:buChar char="•"/>
            </a:pPr>
            <a:r>
              <a:rPr lang="en-US" sz="2800" b="0" dirty="0">
                <a:latin typeface="EB Garamond"/>
                <a:ea typeface="EB Garamond"/>
                <a:cs typeface="EB Garamond"/>
                <a:sym typeface="EB Garamond"/>
              </a:rPr>
              <a:t>Students - Office of Student Life </a:t>
            </a:r>
            <a:endParaRPr dirty="0"/>
          </a:p>
          <a:p>
            <a:pPr marL="914400" lvl="1" indent="-457200" algn="l" rtl="0">
              <a:lnSpc>
                <a:spcPct val="90000"/>
              </a:lnSpc>
              <a:spcBef>
                <a:spcPts val="500"/>
              </a:spcBef>
              <a:spcAft>
                <a:spcPts val="0"/>
              </a:spcAft>
              <a:buSzPct val="108108"/>
              <a:buChar char="•"/>
            </a:pPr>
            <a:r>
              <a:rPr lang="en-US" sz="2800" b="0" dirty="0">
                <a:latin typeface="EB Garamond"/>
                <a:ea typeface="EB Garamond"/>
                <a:cs typeface="EB Garamond"/>
                <a:sym typeface="EB Garamond"/>
              </a:rPr>
              <a:t>Employees – Office of Human Resources</a:t>
            </a:r>
            <a:endParaRPr dirty="0"/>
          </a:p>
          <a:p>
            <a:pPr marL="914400" lvl="1" indent="-279400" algn="l" rtl="0">
              <a:lnSpc>
                <a:spcPct val="90000"/>
              </a:lnSpc>
              <a:spcBef>
                <a:spcPts val="500"/>
              </a:spcBef>
              <a:spcAft>
                <a:spcPts val="0"/>
              </a:spcAft>
              <a:buSzPct val="108108"/>
              <a:buNone/>
            </a:pPr>
            <a:endParaRPr sz="2800" b="0" dirty="0">
              <a:latin typeface="EB Garamond"/>
              <a:ea typeface="EB Garamond"/>
              <a:cs typeface="EB Garamond"/>
              <a:sym typeface="EB Garamond"/>
            </a:endParaRPr>
          </a:p>
          <a:p>
            <a:pPr marL="0" lvl="0" indent="0" algn="l" rtl="0">
              <a:lnSpc>
                <a:spcPct val="90000"/>
              </a:lnSpc>
              <a:spcBef>
                <a:spcPts val="500"/>
              </a:spcBef>
              <a:spcAft>
                <a:spcPts val="0"/>
              </a:spcAft>
              <a:buSzPct val="126126"/>
              <a:buNone/>
            </a:pPr>
            <a:r>
              <a:rPr lang="en-US" sz="2400" b="0" dirty="0">
                <a:latin typeface="EB Garamond Medium"/>
                <a:ea typeface="EB Garamond Medium"/>
                <a:cs typeface="EB Garamond Medium"/>
                <a:sym typeface="EB Garamond Medium"/>
              </a:rPr>
              <a:t>Important Links</a:t>
            </a:r>
            <a:endParaRPr dirty="0"/>
          </a:p>
          <a:p>
            <a:pPr marL="0" lvl="0" indent="0" algn="l" rtl="0">
              <a:lnSpc>
                <a:spcPct val="90000"/>
              </a:lnSpc>
              <a:spcBef>
                <a:spcPts val="500"/>
              </a:spcBef>
              <a:spcAft>
                <a:spcPts val="0"/>
              </a:spcAft>
              <a:buSzPct val="126126"/>
              <a:buNone/>
            </a:pPr>
            <a:endParaRPr sz="2400" b="0" dirty="0">
              <a:latin typeface="EB Garamond Medium"/>
              <a:ea typeface="EB Garamond Medium"/>
              <a:cs typeface="EB Garamond Medium"/>
              <a:sym typeface="EB Garamond Medium"/>
            </a:endParaRPr>
          </a:p>
          <a:p>
            <a:pPr marL="914400" lvl="1" indent="-431800" algn="l" rtl="0">
              <a:lnSpc>
                <a:spcPct val="90000"/>
              </a:lnSpc>
              <a:spcBef>
                <a:spcPts val="500"/>
              </a:spcBef>
              <a:spcAft>
                <a:spcPts val="0"/>
              </a:spcAft>
              <a:buSzPct val="151351"/>
              <a:buChar char="•"/>
            </a:pPr>
            <a:r>
              <a:rPr lang="en-US" sz="2000" b="0" u="sng" dirty="0">
                <a:solidFill>
                  <a:srgbClr val="987D47"/>
                </a:solidFill>
                <a:latin typeface="EB Garamond Medium"/>
                <a:ea typeface="EB Garamond Medium"/>
                <a:cs typeface="EB Garamond Medium"/>
                <a:sym typeface="EB Garamond Medium"/>
                <a:hlinkClick r:id="rId3">
                  <a:extLst>
                    <a:ext uri="{A12FA001-AC4F-418D-AE19-62706E023703}">
                      <ahyp:hlinkClr xmlns:ahyp="http://schemas.microsoft.com/office/drawing/2018/hyperlinkcolor" val="tx"/>
                    </a:ext>
                  </a:extLst>
                </a:hlinkClick>
              </a:rPr>
              <a:t>Harding Title IX Website</a:t>
            </a:r>
            <a:endParaRPr sz="2000" b="0" dirty="0">
              <a:solidFill>
                <a:srgbClr val="987D47"/>
              </a:solidFill>
              <a:latin typeface="EB Garamond Medium"/>
              <a:ea typeface="EB Garamond Medium"/>
              <a:cs typeface="EB Garamond Medium"/>
              <a:sym typeface="EB Garamond Medium"/>
            </a:endParaRPr>
          </a:p>
          <a:p>
            <a:pPr marL="914400" lvl="1" indent="-431800" algn="l" rtl="0">
              <a:lnSpc>
                <a:spcPct val="90000"/>
              </a:lnSpc>
              <a:spcBef>
                <a:spcPts val="500"/>
              </a:spcBef>
              <a:spcAft>
                <a:spcPts val="0"/>
              </a:spcAft>
              <a:buSzPct val="151351"/>
              <a:buChar char="•"/>
            </a:pPr>
            <a:r>
              <a:rPr lang="en-US" sz="2000" b="0" u="sng" dirty="0">
                <a:solidFill>
                  <a:srgbClr val="987D47"/>
                </a:solidFill>
                <a:latin typeface="EB Garamond Medium"/>
                <a:ea typeface="EB Garamond Medium"/>
                <a:cs typeface="EB Garamond Medium"/>
                <a:sym typeface="EB Garamond Medium"/>
                <a:hlinkClick r:id="rId4">
                  <a:extLst>
                    <a:ext uri="{A12FA001-AC4F-418D-AE19-62706E023703}">
                      <ahyp:hlinkClr xmlns:ahyp="http://schemas.microsoft.com/office/drawing/2018/hyperlinkcolor" val="tx"/>
                    </a:ext>
                  </a:extLst>
                </a:hlinkClick>
              </a:rPr>
              <a:t>Harding Title IX and Other Sexual Misconduct Policy</a:t>
            </a:r>
            <a:endParaRPr sz="2000" b="0" dirty="0">
              <a:solidFill>
                <a:srgbClr val="987D47"/>
              </a:solidFill>
              <a:latin typeface="EB Garamond Medium"/>
              <a:ea typeface="EB Garamond Medium"/>
              <a:cs typeface="EB Garamond Medium"/>
              <a:sym typeface="EB Garamond Medium"/>
            </a:endParaRPr>
          </a:p>
          <a:p>
            <a:pPr marL="0" lvl="0" indent="0" algn="l" rtl="0">
              <a:lnSpc>
                <a:spcPct val="90000"/>
              </a:lnSpc>
              <a:spcBef>
                <a:spcPts val="1000"/>
              </a:spcBef>
              <a:spcAft>
                <a:spcPts val="0"/>
              </a:spcAft>
              <a:buSzPct val="138996"/>
              <a:buNone/>
            </a:pPr>
            <a:r>
              <a:rPr lang="en-US" sz="2800" dirty="0">
                <a:latin typeface="EB Garamond"/>
                <a:ea typeface="EB Garamond"/>
                <a:cs typeface="EB Garamond"/>
                <a:sym typeface="EB Garamond"/>
              </a:rPr>
              <a:t>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p54"/>
          <p:cNvSpPr/>
          <p:nvPr/>
        </p:nvSpPr>
        <p:spPr>
          <a:xfrm>
            <a:off x="0" y="0"/>
            <a:ext cx="12192000" cy="6858000"/>
          </a:xfrm>
          <a:prstGeom prst="rect">
            <a:avLst/>
          </a:prstGeom>
          <a:solidFill>
            <a:schemeClr val="dk1">
              <a:alpha val="5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5" name="Google Shape;295;p54"/>
          <p:cNvSpPr/>
          <p:nvPr/>
        </p:nvSpPr>
        <p:spPr>
          <a:xfrm>
            <a:off x="0" y="1801091"/>
            <a:ext cx="4996873" cy="1775691"/>
          </a:xfrm>
          <a:prstGeom prst="homePlate">
            <a:avLst>
              <a:gd name="adj" fmla="val 50000"/>
            </a:avLst>
          </a:prstGeom>
          <a:solidFill>
            <a:schemeClr val="lt1">
              <a:alpha val="7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6" name="Google Shape;296;p54"/>
          <p:cNvSpPr txBox="1"/>
          <p:nvPr/>
        </p:nvSpPr>
        <p:spPr>
          <a:xfrm>
            <a:off x="73892" y="2335449"/>
            <a:ext cx="3574473"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EB Garamond ExtraBold"/>
                <a:ea typeface="EB Garamond ExtraBold"/>
                <a:cs typeface="EB Garamond ExtraBold"/>
                <a:sym typeface="EB Garamond ExtraBold"/>
              </a:rPr>
              <a:t>SECTION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EB Garamond ExtraBold"/>
              <a:ea typeface="EB Garamond ExtraBold"/>
              <a:cs typeface="EB Garamond ExtraBold"/>
              <a:sym typeface="EB Garamond ExtraBold"/>
            </a:endParaRPr>
          </a:p>
        </p:txBody>
      </p:sp>
      <p:sp>
        <p:nvSpPr>
          <p:cNvPr id="297" name="Google Shape;297;p54"/>
          <p:cNvSpPr/>
          <p:nvPr/>
        </p:nvSpPr>
        <p:spPr>
          <a:xfrm rot="10800000">
            <a:off x="3759200" y="4987637"/>
            <a:ext cx="8432800" cy="1385454"/>
          </a:xfrm>
          <a:prstGeom prst="homePlate">
            <a:avLst>
              <a:gd name="adj" fmla="val 50000"/>
            </a:avLst>
          </a:prstGeom>
          <a:solidFill>
            <a:schemeClr val="lt1">
              <a:alpha val="7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8" name="Google Shape;298;p54"/>
          <p:cNvSpPr txBox="1"/>
          <p:nvPr/>
        </p:nvSpPr>
        <p:spPr>
          <a:xfrm>
            <a:off x="3648366" y="5255491"/>
            <a:ext cx="8423562" cy="92333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EB Garamond ExtraBold"/>
                <a:ea typeface="EB Garamond ExtraBold"/>
                <a:cs typeface="EB Garamond ExtraBold"/>
                <a:sym typeface="EB Garamond ExtraBold"/>
              </a:rPr>
              <a:t>OTHER FORMS OF HARASSMENT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EB Garamond ExtraBold"/>
                <a:ea typeface="EB Garamond ExtraBold"/>
                <a:cs typeface="EB Garamond ExtraBold"/>
                <a:sym typeface="EB Garamond ExtraBold"/>
              </a:rPr>
              <a:t>Defining and Prevention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7"/>
        <p:cNvGrpSpPr/>
        <p:nvPr/>
      </p:nvGrpSpPr>
      <p:grpSpPr>
        <a:xfrm>
          <a:off x="0" y="0"/>
          <a:ext cx="0" cy="0"/>
          <a:chOff x="0" y="0"/>
          <a:chExt cx="0" cy="0"/>
        </a:xfrm>
      </p:grpSpPr>
      <p:sp>
        <p:nvSpPr>
          <p:cNvPr id="168" name="Google Shape;168;p2"/>
          <p:cNvSpPr txBox="1">
            <a:spLocks noGrp="1"/>
          </p:cNvSpPr>
          <p:nvPr>
            <p:ph type="title"/>
          </p:nvPr>
        </p:nvSpPr>
        <p:spPr>
          <a:xfrm>
            <a:off x="342900" y="18415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Introduction</a:t>
            </a:r>
            <a:endParaRPr/>
          </a:p>
        </p:txBody>
      </p:sp>
      <p:sp>
        <p:nvSpPr>
          <p:cNvPr id="169" name="Google Shape;169;p2"/>
          <p:cNvSpPr txBox="1">
            <a:spLocks noGrp="1"/>
          </p:cNvSpPr>
          <p:nvPr>
            <p:ph type="body" idx="1"/>
          </p:nvPr>
        </p:nvSpPr>
        <p:spPr>
          <a:xfrm>
            <a:off x="342900" y="1577975"/>
            <a:ext cx="10515600" cy="4351338"/>
          </a:xfrm>
          <a:prstGeom prst="rect">
            <a:avLst/>
          </a:prstGeom>
          <a:noFill/>
          <a:ln>
            <a:noFill/>
          </a:ln>
        </p:spPr>
        <p:txBody>
          <a:bodyPr spcFirstLastPara="1" wrap="square" lIns="91425" tIns="45700" rIns="91425" bIns="45700" anchor="t" anchorCtr="0">
            <a:normAutofit/>
          </a:bodyPr>
          <a:lstStyle/>
          <a:p>
            <a:pPr marL="457200" lvl="0" indent="-443865" algn="l" rtl="0">
              <a:lnSpc>
                <a:spcPct val="100000"/>
              </a:lnSpc>
              <a:spcBef>
                <a:spcPts val="0"/>
              </a:spcBef>
              <a:spcAft>
                <a:spcPts val="0"/>
              </a:spcAft>
              <a:buSzPts val="2800"/>
              <a:buChar char="•"/>
            </a:pPr>
            <a:r>
              <a:rPr lang="en-US" sz="2800" b="0" dirty="0">
                <a:latin typeface="EB Garamond"/>
                <a:ea typeface="EB Garamond"/>
                <a:cs typeface="EB Garamond"/>
                <a:sym typeface="EB Garamond"/>
              </a:rPr>
              <a:t>The training you are viewing today covers the important topics of Title IX regulations and the responsibilities that you have as an employee of Harding University. </a:t>
            </a:r>
            <a:endParaRPr dirty="0"/>
          </a:p>
          <a:p>
            <a:pPr marL="457200" lvl="0" indent="-443865" algn="l" rtl="0">
              <a:lnSpc>
                <a:spcPct val="100000"/>
              </a:lnSpc>
              <a:spcBef>
                <a:spcPts val="2400"/>
              </a:spcBef>
              <a:spcAft>
                <a:spcPts val="0"/>
              </a:spcAft>
              <a:buSzPts val="2800"/>
              <a:buChar char="•"/>
            </a:pPr>
            <a:r>
              <a:rPr lang="en-US" sz="2800" b="0" dirty="0">
                <a:latin typeface="EB Garamond"/>
                <a:ea typeface="EB Garamond"/>
                <a:cs typeface="EB Garamond"/>
                <a:sym typeface="EB Garamond"/>
              </a:rPr>
              <a:t>Since Title IX works in conjunction with sexual harassment on educational campuses, we will use this opportunity to also briefly refresh our employees on other forms of harassment and its prevention..</a:t>
            </a:r>
            <a:endParaRPr dirty="0"/>
          </a:p>
          <a:p>
            <a:pPr marL="457200" lvl="0" indent="-443865" algn="l" rtl="0">
              <a:lnSpc>
                <a:spcPct val="100000"/>
              </a:lnSpc>
              <a:spcBef>
                <a:spcPts val="2400"/>
              </a:spcBef>
              <a:spcAft>
                <a:spcPts val="0"/>
              </a:spcAft>
              <a:buSzPts val="2800"/>
              <a:buChar char="•"/>
            </a:pPr>
            <a:r>
              <a:rPr lang="en-US" sz="2800" b="0" dirty="0">
                <a:latin typeface="EB Garamond"/>
                <a:ea typeface="EB Garamond"/>
                <a:cs typeface="EB Garamond"/>
                <a:sym typeface="EB Garamond"/>
              </a:rPr>
              <a:t>Finally at the end we will discuss Arkansas law as it pertains to being a Mandatory Reporter for suspected child abuse.</a:t>
            </a:r>
            <a:endParaRPr dirty="0"/>
          </a:p>
          <a:p>
            <a:pPr marL="457200" lvl="0" indent="-228600" algn="l" rtl="0">
              <a:lnSpc>
                <a:spcPct val="90000"/>
              </a:lnSpc>
              <a:spcBef>
                <a:spcPts val="3400"/>
              </a:spcBef>
              <a:spcAft>
                <a:spcPts val="0"/>
              </a:spcAft>
              <a:buClr>
                <a:schemeClr val="lt1"/>
              </a:buClr>
              <a:buSzPts val="36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551873" y="194542"/>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Non-Sexual Harassment</a:t>
            </a:r>
            <a:endParaRPr/>
          </a:p>
        </p:txBody>
      </p:sp>
      <p:sp>
        <p:nvSpPr>
          <p:cNvPr id="304" name="Google Shape;304;p21"/>
          <p:cNvSpPr txBox="1">
            <a:spLocks noGrp="1"/>
          </p:cNvSpPr>
          <p:nvPr>
            <p:ph type="body" idx="1"/>
          </p:nvPr>
        </p:nvSpPr>
        <p:spPr>
          <a:xfrm>
            <a:off x="551873" y="1253330"/>
            <a:ext cx="10515600" cy="531891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600"/>
              </a:spcBef>
              <a:spcAft>
                <a:spcPts val="0"/>
              </a:spcAft>
              <a:buSzPts val="3600"/>
              <a:buNone/>
            </a:pPr>
            <a:r>
              <a:rPr lang="en-US" sz="2400" b="0">
                <a:latin typeface="EB Garamond"/>
                <a:ea typeface="EB Garamond"/>
                <a:cs typeface="EB Garamond"/>
                <a:sym typeface="EB Garamond"/>
              </a:rPr>
              <a:t>Unwanted conduct of a visual, verbal and physical nature targeting someone who is in a </a:t>
            </a:r>
            <a:r>
              <a:rPr lang="en-US" sz="2400" b="0" u="sng">
                <a:latin typeface="EB Garamond"/>
                <a:ea typeface="EB Garamond"/>
                <a:cs typeface="EB Garamond"/>
                <a:sym typeface="EB Garamond"/>
              </a:rPr>
              <a:t>protected class</a:t>
            </a:r>
            <a:r>
              <a:rPr lang="en-US" sz="2400" b="0">
                <a:latin typeface="EB Garamond"/>
                <a:ea typeface="EB Garamond"/>
                <a:cs typeface="EB Garamond"/>
                <a:sym typeface="EB Garamond"/>
              </a:rPr>
              <a:t> or is engaged in protected activity that negatively affects working conditions. </a:t>
            </a:r>
            <a:r>
              <a:rPr lang="en-US" sz="2400" b="0" i="0" u="none" strike="noStrike" cap="none">
                <a:solidFill>
                  <a:srgbClr val="FFFFFF"/>
                </a:solidFill>
                <a:latin typeface="EB Garamond"/>
                <a:ea typeface="EB Garamond"/>
                <a:cs typeface="EB Garamond"/>
                <a:sym typeface="EB Garamond"/>
              </a:rPr>
              <a:t>Harassment is prohibited by federal law, and when it occurs, creates a hostile work environment for:</a:t>
            </a:r>
            <a:endParaRPr/>
          </a:p>
          <a:p>
            <a:pPr marL="914400" lvl="1" indent="-457200" algn="l" rtl="0">
              <a:lnSpc>
                <a:spcPct val="90000"/>
              </a:lnSpc>
              <a:spcBef>
                <a:spcPts val="1700"/>
              </a:spcBef>
              <a:spcAft>
                <a:spcPts val="0"/>
              </a:spcAft>
              <a:buSzPts val="2000"/>
              <a:buChar char="•"/>
            </a:pPr>
            <a:r>
              <a:rPr lang="en-US" sz="2000" b="0">
                <a:latin typeface="EB Garamond"/>
                <a:ea typeface="EB Garamond"/>
                <a:cs typeface="EB Garamond"/>
                <a:sym typeface="EB Garamond"/>
              </a:rPr>
              <a:t>The individual being harassed</a:t>
            </a:r>
            <a:endParaRPr/>
          </a:p>
          <a:p>
            <a:pPr marL="914400" lvl="1" indent="-457200" algn="l" rtl="0">
              <a:lnSpc>
                <a:spcPct val="90000"/>
              </a:lnSpc>
              <a:spcBef>
                <a:spcPts val="500"/>
              </a:spcBef>
              <a:spcAft>
                <a:spcPts val="0"/>
              </a:spcAft>
              <a:buSzPts val="2000"/>
              <a:buChar char="•"/>
            </a:pPr>
            <a:r>
              <a:rPr lang="en-US" sz="2000" b="0">
                <a:latin typeface="EB Garamond"/>
                <a:ea typeface="EB Garamond"/>
                <a:cs typeface="EB Garamond"/>
                <a:sym typeface="EB Garamond"/>
              </a:rPr>
              <a:t>The University</a:t>
            </a:r>
            <a:endParaRPr/>
          </a:p>
          <a:p>
            <a:pPr marL="914400" lvl="1" indent="-457200" algn="l" rtl="0">
              <a:lnSpc>
                <a:spcPct val="90000"/>
              </a:lnSpc>
              <a:spcBef>
                <a:spcPts val="500"/>
              </a:spcBef>
              <a:spcAft>
                <a:spcPts val="0"/>
              </a:spcAft>
              <a:buSzPts val="2000"/>
              <a:buChar char="•"/>
            </a:pPr>
            <a:r>
              <a:rPr lang="en-US" sz="2000" b="0">
                <a:latin typeface="EB Garamond"/>
                <a:ea typeface="EB Garamond"/>
                <a:cs typeface="EB Garamond"/>
                <a:sym typeface="EB Garamond"/>
              </a:rPr>
              <a:t>The entire workforce</a:t>
            </a:r>
            <a:endParaRPr/>
          </a:p>
          <a:p>
            <a:pPr marL="0" lvl="0" indent="0" algn="l" rtl="0">
              <a:lnSpc>
                <a:spcPct val="110000"/>
              </a:lnSpc>
              <a:spcBef>
                <a:spcPts val="1800"/>
              </a:spcBef>
              <a:spcAft>
                <a:spcPts val="0"/>
              </a:spcAft>
              <a:buSzPts val="2400"/>
              <a:buNone/>
            </a:pPr>
            <a:r>
              <a:rPr lang="en-US" sz="2400" b="0">
                <a:latin typeface="EB Garamond"/>
                <a:ea typeface="EB Garamond"/>
                <a:cs typeface="EB Garamond"/>
                <a:sym typeface="EB Garamond"/>
              </a:rPr>
              <a:t>Harassment impacts the University in several ways including:</a:t>
            </a:r>
            <a:endParaRPr/>
          </a:p>
          <a:p>
            <a:pPr marL="914400" lvl="1" indent="-431800" algn="l" rtl="0">
              <a:lnSpc>
                <a:spcPct val="90000"/>
              </a:lnSpc>
              <a:spcBef>
                <a:spcPts val="1700"/>
              </a:spcBef>
              <a:spcAft>
                <a:spcPts val="0"/>
              </a:spcAft>
              <a:buSzPts val="2000"/>
              <a:buChar char="•"/>
            </a:pPr>
            <a:r>
              <a:rPr lang="en-US" sz="2000" b="0">
                <a:latin typeface="EB Garamond"/>
                <a:ea typeface="EB Garamond"/>
                <a:cs typeface="EB Garamond"/>
                <a:sym typeface="EB Garamond"/>
              </a:rPr>
              <a:t>Lost Productivity &amp; Poor Work Performance</a:t>
            </a:r>
            <a:endParaRPr/>
          </a:p>
          <a:p>
            <a:pPr marL="914400" lvl="1" indent="-431800" algn="l" rtl="0">
              <a:lnSpc>
                <a:spcPct val="90000"/>
              </a:lnSpc>
              <a:spcBef>
                <a:spcPts val="500"/>
              </a:spcBef>
              <a:spcAft>
                <a:spcPts val="0"/>
              </a:spcAft>
              <a:buSzPts val="2000"/>
              <a:buChar char="•"/>
            </a:pPr>
            <a:r>
              <a:rPr lang="en-US" sz="2000" b="0">
                <a:latin typeface="EB Garamond"/>
                <a:ea typeface="EB Garamond"/>
                <a:cs typeface="EB Garamond"/>
                <a:sym typeface="EB Garamond"/>
              </a:rPr>
              <a:t>Economic Loss</a:t>
            </a:r>
            <a:endParaRPr/>
          </a:p>
          <a:p>
            <a:pPr marL="914400" lvl="1" indent="-431800" algn="l" rtl="0">
              <a:lnSpc>
                <a:spcPct val="90000"/>
              </a:lnSpc>
              <a:spcBef>
                <a:spcPts val="500"/>
              </a:spcBef>
              <a:spcAft>
                <a:spcPts val="0"/>
              </a:spcAft>
              <a:buSzPts val="2000"/>
              <a:buChar char="•"/>
            </a:pPr>
            <a:r>
              <a:rPr lang="en-US" sz="2000" b="0">
                <a:latin typeface="EB Garamond"/>
                <a:ea typeface="EB Garamond"/>
                <a:cs typeface="EB Garamond"/>
                <a:sym typeface="EB Garamond"/>
              </a:rPr>
              <a:t>Low Campus Morale</a:t>
            </a:r>
            <a:endParaRPr/>
          </a:p>
          <a:p>
            <a:pPr marL="914400" lvl="1" indent="-431800" algn="l" rtl="0">
              <a:lnSpc>
                <a:spcPct val="90000"/>
              </a:lnSpc>
              <a:spcBef>
                <a:spcPts val="500"/>
              </a:spcBef>
              <a:spcAft>
                <a:spcPts val="0"/>
              </a:spcAft>
              <a:buSzPts val="2000"/>
              <a:buChar char="•"/>
            </a:pPr>
            <a:r>
              <a:rPr lang="en-US" sz="2000" b="0">
                <a:latin typeface="EB Garamond"/>
                <a:ea typeface="EB Garamond"/>
                <a:cs typeface="EB Garamond"/>
                <a:sym typeface="EB Garamond"/>
              </a:rPr>
              <a:t>Victim Blaming</a:t>
            </a:r>
            <a:endParaRPr/>
          </a:p>
          <a:p>
            <a:pPr marL="0" lvl="0" indent="0" algn="l" rtl="0">
              <a:lnSpc>
                <a:spcPct val="90000"/>
              </a:lnSpc>
              <a:spcBef>
                <a:spcPts val="1000"/>
              </a:spcBef>
              <a:spcAft>
                <a:spcPts val="0"/>
              </a:spcAft>
              <a:buSzPts val="3600"/>
              <a:buNone/>
            </a:pPr>
            <a:r>
              <a:rPr lang="en-US" sz="2800">
                <a:latin typeface="EB Garamond"/>
                <a:ea typeface="EB Garamond"/>
                <a:cs typeface="EB Garamond"/>
                <a:sym typeface="EB Garamond"/>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title"/>
          </p:nvPr>
        </p:nvSpPr>
        <p:spPr>
          <a:xfrm>
            <a:off x="551873" y="194542"/>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Protected Classes</a:t>
            </a:r>
            <a:endParaRPr/>
          </a:p>
        </p:txBody>
      </p:sp>
      <p:sp>
        <p:nvSpPr>
          <p:cNvPr id="310" name="Google Shape;310;p22"/>
          <p:cNvSpPr txBox="1">
            <a:spLocks noGrp="1"/>
          </p:cNvSpPr>
          <p:nvPr>
            <p:ph type="body" idx="1"/>
          </p:nvPr>
        </p:nvSpPr>
        <p:spPr>
          <a:xfrm>
            <a:off x="551873" y="1253330"/>
            <a:ext cx="10515600" cy="53189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600"/>
              <a:buNone/>
            </a:pPr>
            <a:r>
              <a:rPr lang="en-US" sz="2800">
                <a:latin typeface="EB Garamond"/>
                <a:ea typeface="EB Garamond"/>
                <a:cs typeface="EB Garamond"/>
                <a:sym typeface="EB Garamond"/>
              </a:rPr>
              <a:t>	</a:t>
            </a:r>
            <a:endParaRPr/>
          </a:p>
        </p:txBody>
      </p:sp>
      <p:sp>
        <p:nvSpPr>
          <p:cNvPr id="311" name="Google Shape;311;p22"/>
          <p:cNvSpPr txBox="1"/>
          <p:nvPr/>
        </p:nvSpPr>
        <p:spPr>
          <a:xfrm>
            <a:off x="422580" y="1503681"/>
            <a:ext cx="3127399" cy="4328160"/>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1000"/>
              </a:spcBef>
              <a:spcAft>
                <a:spcPts val="0"/>
              </a:spcAft>
              <a:buClr>
                <a:schemeClr val="lt1"/>
              </a:buClr>
              <a:buSzPts val="3600"/>
              <a:buFont typeface="Arial"/>
              <a:buNone/>
            </a:pPr>
            <a:r>
              <a:rPr lang="en-US" sz="2800" b="1" i="0" u="none" strike="noStrike" cap="none">
                <a:solidFill>
                  <a:schemeClr val="lt1"/>
                </a:solidFill>
                <a:latin typeface="EB Garamond"/>
                <a:ea typeface="EB Garamond"/>
                <a:cs typeface="EB Garamond"/>
                <a:sym typeface="EB Garamond"/>
              </a:rPr>
              <a:t>National Origin</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600"/>
              </a:spcBef>
              <a:spcAft>
                <a:spcPts val="0"/>
              </a:spcAft>
              <a:buClr>
                <a:schemeClr val="lt1"/>
              </a:buClr>
              <a:buSzPts val="3600"/>
              <a:buFont typeface="Arial"/>
              <a:buNone/>
            </a:pPr>
            <a:endParaRPr sz="2000" b="1" i="0" u="none" strike="noStrike" cap="none">
              <a:solidFill>
                <a:schemeClr val="lt1"/>
              </a:solidFill>
              <a:latin typeface="EB Garamond"/>
              <a:ea typeface="EB Garamond"/>
              <a:cs typeface="EB Garamond"/>
              <a:sym typeface="EB Garamond"/>
            </a:endParaRPr>
          </a:p>
          <a:p>
            <a:pPr marL="114300" marR="0" lvl="0" indent="0" algn="l" rtl="0">
              <a:lnSpc>
                <a:spcPct val="90000"/>
              </a:lnSpc>
              <a:spcBef>
                <a:spcPts val="1200"/>
              </a:spcBef>
              <a:spcAft>
                <a:spcPts val="0"/>
              </a:spcAft>
              <a:buClr>
                <a:schemeClr val="lt1"/>
              </a:buClr>
              <a:buSzPts val="3600"/>
              <a:buFont typeface="Arial"/>
              <a:buNone/>
            </a:pPr>
            <a:r>
              <a:rPr lang="en-US" sz="2000" b="0" i="0" u="none" strike="noStrike" cap="none">
                <a:solidFill>
                  <a:schemeClr val="lt1"/>
                </a:solidFill>
                <a:latin typeface="EB Garamond"/>
                <a:ea typeface="EB Garamond"/>
                <a:cs typeface="EB Garamond"/>
                <a:sym typeface="EB Garamond"/>
              </a:rPr>
              <a:t>It is illegal to discriminate based on an individual’s birthplace, ancestry, culture or linguistic characteristics. </a:t>
            </a:r>
            <a:endParaRPr sz="1400" b="0" i="0" u="none" strike="noStrike" cap="none">
              <a:solidFill>
                <a:srgbClr val="000000"/>
              </a:solidFill>
              <a:latin typeface="Arial"/>
              <a:ea typeface="Arial"/>
              <a:cs typeface="Arial"/>
              <a:sym typeface="Arial"/>
            </a:endParaRPr>
          </a:p>
          <a:p>
            <a:pPr marL="114300" marR="0" lvl="0" indent="0" algn="ctr" rtl="0">
              <a:lnSpc>
                <a:spcPct val="90000"/>
              </a:lnSpc>
              <a:spcBef>
                <a:spcPts val="1200"/>
              </a:spcBef>
              <a:spcAft>
                <a:spcPts val="0"/>
              </a:spcAft>
              <a:buClr>
                <a:schemeClr val="lt1"/>
              </a:buClr>
              <a:buSzPts val="3600"/>
              <a:buFont typeface="Arial"/>
              <a:buNone/>
            </a:pPr>
            <a:r>
              <a:rPr lang="en-US" sz="1800" b="1" i="1" u="none" strike="noStrike" cap="none">
                <a:solidFill>
                  <a:srgbClr val="F2F2F2"/>
                </a:solidFill>
                <a:latin typeface="EB Garamond"/>
                <a:ea typeface="EB Garamond"/>
                <a:cs typeface="EB Garamond"/>
                <a:sym typeface="EB Garamond"/>
              </a:rPr>
              <a:t>***</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1800"/>
              </a:spcBef>
              <a:spcAft>
                <a:spcPts val="1200"/>
              </a:spcAft>
              <a:buClr>
                <a:schemeClr val="lt1"/>
              </a:buClr>
              <a:buSzPts val="3600"/>
              <a:buFont typeface="Arial"/>
              <a:buNone/>
            </a:pPr>
            <a:r>
              <a:rPr lang="en-US" sz="1800" b="1" i="1" u="none" strike="noStrike" cap="none">
                <a:solidFill>
                  <a:srgbClr val="F2F2F2"/>
                </a:solidFill>
                <a:latin typeface="EB Garamond"/>
                <a:ea typeface="EB Garamond"/>
                <a:cs typeface="EB Garamond"/>
                <a:sym typeface="EB Garamond"/>
              </a:rPr>
              <a:t>An airline will not allow employees who appear to be from the Middle East work in any positions that deal with passengers.</a:t>
            </a:r>
            <a:endParaRPr sz="1400" b="0" i="0" u="none" strike="noStrike" cap="none">
              <a:solidFill>
                <a:srgbClr val="000000"/>
              </a:solidFill>
              <a:latin typeface="Arial"/>
              <a:ea typeface="Arial"/>
              <a:cs typeface="Arial"/>
              <a:sym typeface="Arial"/>
            </a:endParaRPr>
          </a:p>
        </p:txBody>
      </p:sp>
      <p:sp>
        <p:nvSpPr>
          <p:cNvPr id="312" name="Google Shape;312;p22"/>
          <p:cNvSpPr/>
          <p:nvPr/>
        </p:nvSpPr>
        <p:spPr>
          <a:xfrm>
            <a:off x="404108" y="1366029"/>
            <a:ext cx="3281700" cy="4277100"/>
          </a:xfrm>
          <a:prstGeom prst="rect">
            <a:avLst/>
          </a:prstGeom>
          <a:solidFill>
            <a:schemeClr val="accent1">
              <a:alpha val="0"/>
            </a:schemeClr>
          </a:solidFill>
          <a:ln w="38100" cap="flat" cmpd="sng">
            <a:solidFill>
              <a:srgbClr val="987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313" name="Google Shape;313;p22"/>
          <p:cNvSpPr/>
          <p:nvPr/>
        </p:nvSpPr>
        <p:spPr>
          <a:xfrm>
            <a:off x="4455160" y="1366145"/>
            <a:ext cx="3281680" cy="4276984"/>
          </a:xfrm>
          <a:prstGeom prst="rect">
            <a:avLst/>
          </a:prstGeom>
          <a:solidFill>
            <a:schemeClr val="accent1">
              <a:alpha val="0"/>
            </a:schemeClr>
          </a:solidFill>
          <a:ln w="38100" cap="flat" cmpd="sng">
            <a:solidFill>
              <a:srgbClr val="987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4" name="Google Shape;314;p22"/>
          <p:cNvSpPr/>
          <p:nvPr/>
        </p:nvSpPr>
        <p:spPr>
          <a:xfrm>
            <a:off x="8482606" y="1366145"/>
            <a:ext cx="3281680" cy="4276984"/>
          </a:xfrm>
          <a:prstGeom prst="rect">
            <a:avLst/>
          </a:prstGeom>
          <a:solidFill>
            <a:schemeClr val="accent1">
              <a:alpha val="0"/>
            </a:schemeClr>
          </a:solidFill>
          <a:ln w="38100" cap="flat" cmpd="sng">
            <a:solidFill>
              <a:srgbClr val="987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5" name="Google Shape;315;p22"/>
          <p:cNvSpPr txBox="1"/>
          <p:nvPr/>
        </p:nvSpPr>
        <p:spPr>
          <a:xfrm>
            <a:off x="4521200" y="1503680"/>
            <a:ext cx="3133774" cy="4139449"/>
          </a:xfrm>
          <a:prstGeom prst="rect">
            <a:avLst/>
          </a:prstGeom>
          <a:noFill/>
          <a:ln>
            <a:noFill/>
          </a:ln>
        </p:spPr>
        <p:txBody>
          <a:bodyPr spcFirstLastPara="1" wrap="square" lIns="91425" tIns="45700" rIns="91425" bIns="45700" anchor="t" anchorCtr="0">
            <a:normAutofit fontScale="92500" lnSpcReduction="10000"/>
          </a:bodyPr>
          <a:lstStyle/>
          <a:p>
            <a:pPr marL="114300" marR="0" lvl="0" indent="0" algn="ctr" rtl="0">
              <a:lnSpc>
                <a:spcPct val="90000"/>
              </a:lnSpc>
              <a:spcBef>
                <a:spcPts val="0"/>
              </a:spcBef>
              <a:spcAft>
                <a:spcPts val="0"/>
              </a:spcAft>
              <a:buClr>
                <a:schemeClr val="lt1"/>
              </a:buClr>
              <a:buSzPct val="100000"/>
              <a:buFont typeface="Arial"/>
              <a:buNone/>
            </a:pPr>
            <a:r>
              <a:rPr lang="en-US" sz="3000" b="1" i="0" u="none" strike="noStrike" cap="none">
                <a:solidFill>
                  <a:schemeClr val="lt1"/>
                </a:solidFill>
                <a:latin typeface="EB Garamond"/>
                <a:ea typeface="EB Garamond"/>
                <a:cs typeface="EB Garamond"/>
                <a:sym typeface="EB Garamond"/>
              </a:rPr>
              <a:t>Pregnancy</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600"/>
              </a:spcBef>
              <a:spcAft>
                <a:spcPts val="0"/>
              </a:spcAft>
              <a:buClr>
                <a:schemeClr val="lt1"/>
              </a:buClr>
              <a:buSzPct val="100000"/>
              <a:buFont typeface="Arial"/>
              <a:buNone/>
            </a:pPr>
            <a:endParaRPr sz="2200" b="1" i="0" u="none" strike="noStrike" cap="none">
              <a:solidFill>
                <a:schemeClr val="lt1"/>
              </a:solidFill>
              <a:latin typeface="EB Garamond"/>
              <a:ea typeface="EB Garamond"/>
              <a:cs typeface="EB Garamond"/>
              <a:sym typeface="EB Garamond"/>
            </a:endParaRPr>
          </a:p>
          <a:p>
            <a:pPr marL="114300" marR="0" lvl="0" indent="0" algn="l" rtl="0">
              <a:lnSpc>
                <a:spcPct val="90000"/>
              </a:lnSpc>
              <a:spcBef>
                <a:spcPts val="1200"/>
              </a:spcBef>
              <a:spcAft>
                <a:spcPts val="0"/>
              </a:spcAft>
              <a:buClr>
                <a:schemeClr val="lt1"/>
              </a:buClr>
              <a:buSzPct val="100000"/>
              <a:buFont typeface="Arial"/>
              <a:buNone/>
            </a:pPr>
            <a:r>
              <a:rPr lang="en-US" sz="2200" b="0" i="0" u="none" strike="noStrike" cap="none">
                <a:solidFill>
                  <a:schemeClr val="lt1"/>
                </a:solidFill>
                <a:latin typeface="EB Garamond"/>
                <a:ea typeface="EB Garamond"/>
                <a:cs typeface="EB Garamond"/>
                <a:sym typeface="EB Garamond"/>
              </a:rPr>
              <a:t>Pregnancy, childbirth and related medical conditions must be treated in the same manner as other temporary illnesses or conditions.</a:t>
            </a:r>
            <a:endParaRPr sz="1400" b="0" i="0" u="none" strike="noStrike" cap="none">
              <a:solidFill>
                <a:srgbClr val="000000"/>
              </a:solidFill>
              <a:latin typeface="Arial"/>
              <a:ea typeface="Arial"/>
              <a:cs typeface="Arial"/>
              <a:sym typeface="Arial"/>
            </a:endParaRPr>
          </a:p>
          <a:p>
            <a:pPr marL="114300" marR="0" lvl="0" indent="0" algn="ctr" rtl="0">
              <a:lnSpc>
                <a:spcPct val="90000"/>
              </a:lnSpc>
              <a:spcBef>
                <a:spcPts val="1200"/>
              </a:spcBef>
              <a:spcAft>
                <a:spcPts val="0"/>
              </a:spcAft>
              <a:buClr>
                <a:schemeClr val="lt1"/>
              </a:buClr>
              <a:buSzPct val="100000"/>
              <a:buFont typeface="Arial"/>
              <a:buNone/>
            </a:pPr>
            <a:r>
              <a:rPr lang="en-US" sz="1900" b="1" i="1" u="none" strike="noStrike" cap="none">
                <a:solidFill>
                  <a:schemeClr val="lt1"/>
                </a:solidFill>
                <a:latin typeface="EB Garamond"/>
                <a:ea typeface="EB Garamond"/>
                <a:cs typeface="EB Garamond"/>
                <a:sym typeface="EB Garamond"/>
              </a:rPr>
              <a:t>***</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1800"/>
              </a:spcBef>
              <a:spcAft>
                <a:spcPts val="0"/>
              </a:spcAft>
              <a:buClr>
                <a:schemeClr val="lt1"/>
              </a:buClr>
              <a:buSzPct val="100000"/>
              <a:buFont typeface="Arial"/>
              <a:buNone/>
            </a:pPr>
            <a:r>
              <a:rPr lang="en-US" sz="1900" b="1" i="1" u="none" strike="noStrike" cap="none">
                <a:solidFill>
                  <a:schemeClr val="lt1"/>
                </a:solidFill>
                <a:latin typeface="EB Garamond"/>
                <a:ea typeface="EB Garamond"/>
                <a:cs typeface="EB Garamond"/>
                <a:sym typeface="EB Garamond"/>
              </a:rPr>
              <a:t>Cathy is looked over for a promotion because the supervisor does not want to wait for her to return to work from her FMLA approved maternity leave.</a:t>
            </a:r>
            <a:endParaRPr sz="1400" b="0" i="0" u="none" strike="noStrike" cap="none">
              <a:solidFill>
                <a:srgbClr val="000000"/>
              </a:solidFill>
              <a:latin typeface="Arial"/>
              <a:ea typeface="Arial"/>
              <a:cs typeface="Arial"/>
              <a:sym typeface="Arial"/>
            </a:endParaRPr>
          </a:p>
        </p:txBody>
      </p:sp>
      <p:sp>
        <p:nvSpPr>
          <p:cNvPr id="316" name="Google Shape;316;p22"/>
          <p:cNvSpPr txBox="1"/>
          <p:nvPr/>
        </p:nvSpPr>
        <p:spPr>
          <a:xfrm>
            <a:off x="8517630" y="1503681"/>
            <a:ext cx="3125730" cy="4100990"/>
          </a:xfrm>
          <a:prstGeom prst="rect">
            <a:avLst/>
          </a:prstGeom>
          <a:noFill/>
          <a:ln>
            <a:noFill/>
          </a:ln>
        </p:spPr>
        <p:txBody>
          <a:bodyPr spcFirstLastPara="1" wrap="square" lIns="91425" tIns="45700" rIns="91425" bIns="45700" anchor="t" anchorCtr="0">
            <a:normAutofit lnSpcReduction="10000"/>
          </a:bodyPr>
          <a:lstStyle/>
          <a:p>
            <a:pPr marL="11430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EB Garamond"/>
                <a:ea typeface="EB Garamond"/>
                <a:cs typeface="EB Garamond"/>
                <a:sym typeface="EB Garamond"/>
              </a:rPr>
              <a:t>Religion</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600"/>
              </a:spcBef>
              <a:spcAft>
                <a:spcPts val="0"/>
              </a:spcAft>
              <a:buClr>
                <a:schemeClr val="lt1"/>
              </a:buClr>
              <a:buSzPts val="2000"/>
              <a:buFont typeface="Arial"/>
              <a:buNone/>
            </a:pPr>
            <a:endParaRPr sz="2000" b="1" i="0" u="none" strike="noStrike" cap="none">
              <a:solidFill>
                <a:schemeClr val="lt1"/>
              </a:solidFill>
              <a:latin typeface="EB Garamond"/>
              <a:ea typeface="EB Garamond"/>
              <a:cs typeface="EB Garamond"/>
              <a:sym typeface="EB Garamond"/>
            </a:endParaRPr>
          </a:p>
          <a:p>
            <a:pPr marL="114300" marR="0" lvl="0" indent="0" algn="l" rtl="0">
              <a:lnSpc>
                <a:spcPct val="90000"/>
              </a:lnSpc>
              <a:spcBef>
                <a:spcPts val="1200"/>
              </a:spcBef>
              <a:spcAft>
                <a:spcPts val="0"/>
              </a:spcAft>
              <a:buClr>
                <a:schemeClr val="lt1"/>
              </a:buClr>
              <a:buSzPts val="2000"/>
              <a:buFont typeface="Arial"/>
              <a:buNone/>
            </a:pPr>
            <a:r>
              <a:rPr lang="en-US" sz="2000" b="0" i="0" u="none" strike="noStrike" cap="none">
                <a:solidFill>
                  <a:schemeClr val="lt1"/>
                </a:solidFill>
                <a:latin typeface="EB Garamond"/>
                <a:ea typeface="EB Garamond"/>
                <a:cs typeface="EB Garamond"/>
                <a:sym typeface="EB Garamond"/>
              </a:rPr>
              <a:t>In most cases, an employer cannot discriminate based on an employee’s religious beliefs or practices.</a:t>
            </a:r>
            <a:endParaRPr sz="1400" b="0" i="0" u="none" strike="noStrike" cap="none">
              <a:solidFill>
                <a:srgbClr val="000000"/>
              </a:solidFill>
              <a:latin typeface="Arial"/>
              <a:ea typeface="Arial"/>
              <a:cs typeface="Arial"/>
              <a:sym typeface="Arial"/>
            </a:endParaRPr>
          </a:p>
          <a:p>
            <a:pPr marL="114300" marR="0" lvl="0" indent="0" algn="ctr" rtl="0">
              <a:lnSpc>
                <a:spcPct val="90000"/>
              </a:lnSpc>
              <a:spcBef>
                <a:spcPts val="1200"/>
              </a:spcBef>
              <a:spcAft>
                <a:spcPts val="0"/>
              </a:spcAft>
              <a:buClr>
                <a:schemeClr val="lt1"/>
              </a:buClr>
              <a:buSzPts val="1800"/>
              <a:buFont typeface="Arial"/>
              <a:buNone/>
            </a:pPr>
            <a:r>
              <a:rPr lang="en-US" sz="1800" b="1" i="0" u="none" strike="noStrike" cap="none">
                <a:solidFill>
                  <a:schemeClr val="lt1"/>
                </a:solidFill>
                <a:latin typeface="EB Garamond"/>
                <a:ea typeface="EB Garamond"/>
                <a:cs typeface="EB Garamond"/>
                <a:sym typeface="EB Garamond"/>
              </a:rPr>
              <a:t>***</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1800"/>
              </a:spcBef>
              <a:spcAft>
                <a:spcPts val="0"/>
              </a:spcAft>
              <a:buClr>
                <a:schemeClr val="lt1"/>
              </a:buClr>
              <a:buSzPts val="1800"/>
              <a:buFont typeface="Arial"/>
              <a:buNone/>
            </a:pPr>
            <a:r>
              <a:rPr lang="en-US" sz="1800" b="1" i="1" u="none" strike="noStrike" cap="none">
                <a:solidFill>
                  <a:schemeClr val="lt1"/>
                </a:solidFill>
                <a:latin typeface="EB Garamond"/>
                <a:ea typeface="EB Garamond"/>
                <a:cs typeface="EB Garamond"/>
                <a:sym typeface="EB Garamond"/>
              </a:rPr>
              <a:t>The Civil Rights Act permits religious organizations, such as Harding University, the ability to require specific church affiliation under a bona fide occupational qualification.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title"/>
          </p:nvPr>
        </p:nvSpPr>
        <p:spPr>
          <a:xfrm>
            <a:off x="551873" y="194542"/>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Protected Classes</a:t>
            </a:r>
            <a:endParaRPr/>
          </a:p>
        </p:txBody>
      </p:sp>
      <p:sp>
        <p:nvSpPr>
          <p:cNvPr id="322" name="Google Shape;322;p23"/>
          <p:cNvSpPr txBox="1">
            <a:spLocks noGrp="1"/>
          </p:cNvSpPr>
          <p:nvPr>
            <p:ph type="body" idx="1"/>
          </p:nvPr>
        </p:nvSpPr>
        <p:spPr>
          <a:xfrm>
            <a:off x="551873" y="1253330"/>
            <a:ext cx="10515600" cy="53189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600"/>
              <a:buNone/>
            </a:pPr>
            <a:r>
              <a:rPr lang="en-US" sz="2800">
                <a:latin typeface="EB Garamond"/>
                <a:ea typeface="EB Garamond"/>
                <a:cs typeface="EB Garamond"/>
                <a:sym typeface="EB Garamond"/>
              </a:rPr>
              <a:t>	</a:t>
            </a:r>
            <a:endParaRPr/>
          </a:p>
        </p:txBody>
      </p:sp>
      <p:sp>
        <p:nvSpPr>
          <p:cNvPr id="323" name="Google Shape;323;p23"/>
          <p:cNvSpPr/>
          <p:nvPr/>
        </p:nvSpPr>
        <p:spPr>
          <a:xfrm>
            <a:off x="345440" y="1399088"/>
            <a:ext cx="3281680" cy="5063258"/>
          </a:xfrm>
          <a:prstGeom prst="rect">
            <a:avLst/>
          </a:prstGeom>
          <a:solidFill>
            <a:schemeClr val="accent1">
              <a:alpha val="0"/>
            </a:schemeClr>
          </a:solidFill>
          <a:ln w="38100" cap="flat" cmpd="sng">
            <a:solidFill>
              <a:srgbClr val="987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p23"/>
          <p:cNvSpPr/>
          <p:nvPr/>
        </p:nvSpPr>
        <p:spPr>
          <a:xfrm>
            <a:off x="4431535" y="1399088"/>
            <a:ext cx="3281680" cy="5063258"/>
          </a:xfrm>
          <a:prstGeom prst="rect">
            <a:avLst/>
          </a:prstGeom>
          <a:solidFill>
            <a:schemeClr val="accent1">
              <a:alpha val="0"/>
            </a:schemeClr>
          </a:solidFill>
          <a:ln w="38100" cap="flat" cmpd="sng">
            <a:solidFill>
              <a:srgbClr val="987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5" name="Google Shape;325;p23"/>
          <p:cNvSpPr/>
          <p:nvPr/>
        </p:nvSpPr>
        <p:spPr>
          <a:xfrm>
            <a:off x="8458981" y="1381011"/>
            <a:ext cx="3281680" cy="4223659"/>
          </a:xfrm>
          <a:prstGeom prst="rect">
            <a:avLst/>
          </a:prstGeom>
          <a:solidFill>
            <a:schemeClr val="accent1">
              <a:alpha val="0"/>
            </a:schemeClr>
          </a:solidFill>
          <a:ln w="38100" cap="flat" cmpd="sng">
            <a:solidFill>
              <a:srgbClr val="987D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6" name="Google Shape;326;p23"/>
          <p:cNvSpPr txBox="1"/>
          <p:nvPr/>
        </p:nvSpPr>
        <p:spPr>
          <a:xfrm>
            <a:off x="4460452" y="1503680"/>
            <a:ext cx="3223846" cy="5021202"/>
          </a:xfrm>
          <a:prstGeom prst="rect">
            <a:avLst/>
          </a:prstGeom>
          <a:noFill/>
          <a:ln>
            <a:noFill/>
          </a:ln>
        </p:spPr>
        <p:txBody>
          <a:bodyPr spcFirstLastPara="1" wrap="square" lIns="91425" tIns="45700" rIns="91425" bIns="45700" anchor="t" anchorCtr="0">
            <a:normAutofit fontScale="92500" lnSpcReduction="10000"/>
          </a:bodyPr>
          <a:lstStyle/>
          <a:p>
            <a:pPr marL="114300" marR="0" lvl="0" indent="0" algn="ctr" rtl="0">
              <a:lnSpc>
                <a:spcPct val="90000"/>
              </a:lnSpc>
              <a:spcBef>
                <a:spcPts val="0"/>
              </a:spcBef>
              <a:spcAft>
                <a:spcPts val="0"/>
              </a:spcAft>
              <a:buClr>
                <a:schemeClr val="lt1"/>
              </a:buClr>
              <a:buSzPct val="100000"/>
              <a:buFont typeface="Arial"/>
              <a:buNone/>
            </a:pPr>
            <a:r>
              <a:rPr lang="en-US" sz="3000" b="1" i="0" u="none" strike="noStrike" cap="none">
                <a:solidFill>
                  <a:schemeClr val="lt1"/>
                </a:solidFill>
                <a:latin typeface="EB Garamond"/>
                <a:ea typeface="EB Garamond"/>
                <a:cs typeface="EB Garamond"/>
                <a:sym typeface="EB Garamond"/>
              </a:rPr>
              <a:t>Disability</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600"/>
              </a:spcBef>
              <a:spcAft>
                <a:spcPts val="0"/>
              </a:spcAft>
              <a:buClr>
                <a:schemeClr val="lt1"/>
              </a:buClr>
              <a:buSzPct val="100000"/>
              <a:buFont typeface="Arial"/>
              <a:buNone/>
            </a:pPr>
            <a:endParaRPr sz="2200" b="1" i="0" u="none" strike="noStrike" cap="none">
              <a:solidFill>
                <a:schemeClr val="lt1"/>
              </a:solidFill>
              <a:latin typeface="EB Garamond"/>
              <a:ea typeface="EB Garamond"/>
              <a:cs typeface="EB Garamond"/>
              <a:sym typeface="EB Garamond"/>
            </a:endParaRPr>
          </a:p>
          <a:p>
            <a:pPr marL="114300" marR="0" lvl="0" indent="0" algn="l" rtl="0">
              <a:lnSpc>
                <a:spcPct val="90000"/>
              </a:lnSpc>
              <a:spcBef>
                <a:spcPts val="1200"/>
              </a:spcBef>
              <a:spcAft>
                <a:spcPts val="0"/>
              </a:spcAft>
              <a:buClr>
                <a:schemeClr val="lt1"/>
              </a:buClr>
              <a:buSzPct val="100000"/>
              <a:buFont typeface="Arial"/>
              <a:buNone/>
            </a:pPr>
            <a:r>
              <a:rPr lang="en-US" sz="2200" b="0" i="0" u="none" strike="noStrike" cap="none">
                <a:solidFill>
                  <a:schemeClr val="lt1"/>
                </a:solidFill>
                <a:latin typeface="EB Garamond"/>
                <a:ea typeface="EB Garamond"/>
                <a:cs typeface="EB Garamond"/>
                <a:sym typeface="EB Garamond"/>
              </a:rPr>
              <a:t>Illegal harassment occurs when an employee with a disability is constantly subjected to pervasive and severe harassment due to his or her disability, resulting in a hostile work environment.</a:t>
            </a:r>
            <a:endParaRPr sz="1400" b="0" i="0" u="none" strike="noStrike" cap="none">
              <a:solidFill>
                <a:srgbClr val="000000"/>
              </a:solidFill>
              <a:latin typeface="Arial"/>
              <a:ea typeface="Arial"/>
              <a:cs typeface="Arial"/>
              <a:sym typeface="Arial"/>
            </a:endParaRPr>
          </a:p>
          <a:p>
            <a:pPr marL="114300" marR="0" lvl="0" indent="0" algn="ctr" rtl="0">
              <a:lnSpc>
                <a:spcPct val="90000"/>
              </a:lnSpc>
              <a:spcBef>
                <a:spcPts val="1600"/>
              </a:spcBef>
              <a:spcAft>
                <a:spcPts val="0"/>
              </a:spcAft>
              <a:buClr>
                <a:srgbClr val="F2F2F2"/>
              </a:buClr>
              <a:buSzPct val="100000"/>
              <a:buFont typeface="Arial"/>
              <a:buNone/>
            </a:pPr>
            <a:r>
              <a:rPr lang="en-US" sz="2200" b="1" i="1" u="none" strike="noStrike" cap="none">
                <a:solidFill>
                  <a:srgbClr val="F2F2F2"/>
                </a:solidFill>
                <a:latin typeface="EB Garamond"/>
                <a:ea typeface="EB Garamond"/>
                <a:cs typeface="EB Garamond"/>
                <a:sym typeface="EB Garamond"/>
              </a:rPr>
              <a:t>***</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1000"/>
              </a:spcBef>
              <a:spcAft>
                <a:spcPts val="0"/>
              </a:spcAft>
              <a:buClr>
                <a:srgbClr val="F2F2F2"/>
              </a:buClr>
              <a:buSzPct val="100000"/>
              <a:buFont typeface="Arial"/>
              <a:buNone/>
            </a:pPr>
            <a:r>
              <a:rPr lang="en-US" sz="1900" b="0" i="1" u="none" strike="noStrike" cap="none">
                <a:solidFill>
                  <a:srgbClr val="F2F2F2"/>
                </a:solidFill>
                <a:latin typeface="EB Garamond"/>
                <a:ea typeface="EB Garamond"/>
                <a:cs typeface="EB Garamond"/>
                <a:sym typeface="EB Garamond"/>
              </a:rPr>
              <a:t>Austin has a spine and nerve condition that results in occasional incontinence. When co-workers found out from a supervisors, packages of adult diapers began to appear on his desk.</a:t>
            </a:r>
            <a:endParaRPr sz="1400" b="0" i="0" u="none" strike="noStrike" cap="none">
              <a:solidFill>
                <a:srgbClr val="000000"/>
              </a:solidFill>
              <a:latin typeface="Arial"/>
              <a:ea typeface="Arial"/>
              <a:cs typeface="Arial"/>
              <a:sym typeface="Arial"/>
            </a:endParaRPr>
          </a:p>
          <a:p>
            <a:pPr marL="114300" marR="0" lvl="0" indent="0" algn="just" rtl="0">
              <a:lnSpc>
                <a:spcPct val="90000"/>
              </a:lnSpc>
              <a:spcBef>
                <a:spcPts val="1000"/>
              </a:spcBef>
              <a:spcAft>
                <a:spcPts val="0"/>
              </a:spcAft>
              <a:buClr>
                <a:schemeClr val="lt1"/>
              </a:buClr>
              <a:buSzPct val="100000"/>
              <a:buFont typeface="Arial"/>
              <a:buNone/>
            </a:pPr>
            <a:endParaRPr sz="2200" b="1" i="0" u="none" strike="noStrike" cap="none">
              <a:solidFill>
                <a:schemeClr val="lt1"/>
              </a:solidFill>
              <a:latin typeface="Times New Roman"/>
              <a:ea typeface="Times New Roman"/>
              <a:cs typeface="Times New Roman"/>
              <a:sym typeface="Times New Roman"/>
            </a:endParaRPr>
          </a:p>
        </p:txBody>
      </p:sp>
      <p:sp>
        <p:nvSpPr>
          <p:cNvPr id="327" name="Google Shape;327;p23"/>
          <p:cNvSpPr txBox="1"/>
          <p:nvPr/>
        </p:nvSpPr>
        <p:spPr>
          <a:xfrm>
            <a:off x="319657" y="1512668"/>
            <a:ext cx="3223846" cy="4835378"/>
          </a:xfrm>
          <a:prstGeom prst="rect">
            <a:avLst/>
          </a:prstGeom>
          <a:noFill/>
          <a:ln>
            <a:noFill/>
          </a:ln>
        </p:spPr>
        <p:txBody>
          <a:bodyPr spcFirstLastPara="1" wrap="square" lIns="91425" tIns="45700" rIns="91425" bIns="45700" anchor="t" anchorCtr="0">
            <a:normAutofit fontScale="92500" lnSpcReduction="10000"/>
          </a:bodyPr>
          <a:lstStyle/>
          <a:p>
            <a:pPr marL="114300" marR="0" lvl="0" indent="0" algn="ctr" rtl="0">
              <a:lnSpc>
                <a:spcPct val="90000"/>
              </a:lnSpc>
              <a:spcBef>
                <a:spcPts val="0"/>
              </a:spcBef>
              <a:spcAft>
                <a:spcPts val="0"/>
              </a:spcAft>
              <a:buClr>
                <a:schemeClr val="lt1"/>
              </a:buClr>
              <a:buSzPct val="100000"/>
              <a:buFont typeface="Arial"/>
              <a:buNone/>
            </a:pPr>
            <a:r>
              <a:rPr lang="en-US" sz="2800" b="1" i="0" u="none" strike="noStrike" cap="none">
                <a:solidFill>
                  <a:schemeClr val="lt1"/>
                </a:solidFill>
                <a:latin typeface="EB Garamond"/>
                <a:ea typeface="EB Garamond"/>
                <a:cs typeface="EB Garamond"/>
                <a:sym typeface="EB Garamond"/>
              </a:rPr>
              <a:t>Race/Color</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1000"/>
              </a:spcBef>
              <a:spcAft>
                <a:spcPts val="0"/>
              </a:spcAft>
              <a:buClr>
                <a:schemeClr val="lt1"/>
              </a:buClr>
              <a:buSzPct val="100000"/>
              <a:buFont typeface="Arial"/>
              <a:buNone/>
            </a:pPr>
            <a:endParaRPr sz="1800" b="1" i="0" u="none" strike="noStrike" cap="none">
              <a:solidFill>
                <a:schemeClr val="lt1"/>
              </a:solidFill>
              <a:latin typeface="EB Garamond"/>
              <a:ea typeface="EB Garamond"/>
              <a:cs typeface="EB Garamond"/>
              <a:sym typeface="EB Garamond"/>
            </a:endParaRPr>
          </a:p>
          <a:p>
            <a:pPr marL="114300" marR="0" lvl="0" indent="0" algn="l" rtl="0">
              <a:lnSpc>
                <a:spcPct val="90000"/>
              </a:lnSpc>
              <a:spcBef>
                <a:spcPts val="1000"/>
              </a:spcBef>
              <a:spcAft>
                <a:spcPts val="0"/>
              </a:spcAft>
              <a:buClr>
                <a:schemeClr val="lt1"/>
              </a:buClr>
              <a:buSzPct val="100000"/>
              <a:buFont typeface="Arial"/>
              <a:buNone/>
            </a:pPr>
            <a:r>
              <a:rPr lang="en-US" sz="2200" b="0" i="0" u="none" strike="noStrike" cap="none">
                <a:solidFill>
                  <a:schemeClr val="lt1"/>
                </a:solidFill>
                <a:latin typeface="EB Garamond"/>
                <a:ea typeface="EB Garamond"/>
                <a:cs typeface="EB Garamond"/>
                <a:sym typeface="EB Garamond"/>
              </a:rPr>
              <a:t>It is illegal to discriminate on the basis of race or color. Employment decisions based on stereotypes and assumptions about abilities, traits or the performance of individuals of certain racial groups is unlawful. Ethnic slurs, racial jokes, offensive or derogatory comments, or other verbal or physical conduct based on an individual's race or color constitutes unlawful harassment by creating a hostile environment.</a:t>
            </a:r>
            <a:endParaRPr sz="1400" b="0" i="0" u="none" strike="noStrike" cap="none">
              <a:solidFill>
                <a:srgbClr val="000000"/>
              </a:solidFill>
              <a:latin typeface="Arial"/>
              <a:ea typeface="Arial"/>
              <a:cs typeface="Arial"/>
              <a:sym typeface="Arial"/>
            </a:endParaRPr>
          </a:p>
        </p:txBody>
      </p:sp>
      <p:sp>
        <p:nvSpPr>
          <p:cNvPr id="328" name="Google Shape;328;p23"/>
          <p:cNvSpPr txBox="1"/>
          <p:nvPr/>
        </p:nvSpPr>
        <p:spPr>
          <a:xfrm>
            <a:off x="8487898" y="1533025"/>
            <a:ext cx="3223846" cy="3795113"/>
          </a:xfrm>
          <a:prstGeom prst="rect">
            <a:avLst/>
          </a:prstGeom>
          <a:noFill/>
          <a:ln>
            <a:noFill/>
          </a:ln>
        </p:spPr>
        <p:txBody>
          <a:bodyPr spcFirstLastPara="1" wrap="square" lIns="91425" tIns="45700" rIns="91425" bIns="45700" anchor="t" anchorCtr="0">
            <a:normAutofit lnSpcReduction="10000"/>
          </a:bodyPr>
          <a:lstStyle/>
          <a:p>
            <a:pPr marL="11430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EB Garamond"/>
                <a:ea typeface="EB Garamond"/>
                <a:cs typeface="EB Garamond"/>
                <a:sym typeface="EB Garamond"/>
              </a:rPr>
              <a:t>Age</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600"/>
              </a:spcBef>
              <a:spcAft>
                <a:spcPts val="0"/>
              </a:spcAft>
              <a:buClr>
                <a:schemeClr val="lt1"/>
              </a:buClr>
              <a:buSzPts val="2000"/>
              <a:buFont typeface="Arial"/>
              <a:buNone/>
            </a:pPr>
            <a:endParaRPr sz="2000" b="0" i="0" u="none" strike="noStrike" cap="none">
              <a:solidFill>
                <a:schemeClr val="lt1"/>
              </a:solidFill>
              <a:latin typeface="EB Garamond"/>
              <a:ea typeface="EB Garamond"/>
              <a:cs typeface="EB Garamond"/>
              <a:sym typeface="EB Garamond"/>
            </a:endParaRPr>
          </a:p>
          <a:p>
            <a:pPr marL="114300" marR="0" lvl="0" indent="0" algn="l" rtl="0">
              <a:lnSpc>
                <a:spcPct val="90000"/>
              </a:lnSpc>
              <a:spcBef>
                <a:spcPts val="1200"/>
              </a:spcBef>
              <a:spcAft>
                <a:spcPts val="0"/>
              </a:spcAft>
              <a:buClr>
                <a:schemeClr val="lt1"/>
              </a:buClr>
              <a:buSzPts val="2000"/>
              <a:buFont typeface="Arial"/>
              <a:buNone/>
            </a:pPr>
            <a:r>
              <a:rPr lang="en-US" sz="2000" b="0" i="0" u="none" strike="noStrike" cap="none">
                <a:solidFill>
                  <a:schemeClr val="lt1"/>
                </a:solidFill>
                <a:latin typeface="EB Garamond"/>
                <a:ea typeface="EB Garamond"/>
                <a:cs typeface="EB Garamond"/>
                <a:sym typeface="EB Garamond"/>
              </a:rPr>
              <a:t>Individuals 40 and over are protected from discrimination.</a:t>
            </a:r>
            <a:endParaRPr sz="1400" b="0" i="0" u="none" strike="noStrike" cap="none">
              <a:solidFill>
                <a:srgbClr val="000000"/>
              </a:solidFill>
              <a:latin typeface="Arial"/>
              <a:ea typeface="Arial"/>
              <a:cs typeface="Arial"/>
              <a:sym typeface="Arial"/>
            </a:endParaRPr>
          </a:p>
          <a:p>
            <a:pPr marL="114300" marR="0" lvl="0" indent="0" algn="ctr" rtl="0">
              <a:lnSpc>
                <a:spcPct val="90000"/>
              </a:lnSpc>
              <a:spcBef>
                <a:spcPts val="1800"/>
              </a:spcBef>
              <a:spcAft>
                <a:spcPts val="0"/>
              </a:spcAft>
              <a:buClr>
                <a:schemeClr val="lt1"/>
              </a:buClr>
              <a:buSzPts val="2200"/>
              <a:buFont typeface="Arial"/>
              <a:buNone/>
            </a:pPr>
            <a:r>
              <a:rPr lang="en-US" sz="2200" b="1" i="0" u="none" strike="noStrike" cap="none">
                <a:solidFill>
                  <a:schemeClr val="lt1"/>
                </a:solidFill>
                <a:latin typeface="EB Garamond"/>
                <a:ea typeface="EB Garamond"/>
                <a:cs typeface="EB Garamond"/>
                <a:sym typeface="EB Garamond"/>
              </a:rPr>
              <a:t>***</a:t>
            </a:r>
            <a:endParaRPr sz="1400" b="0" i="0" u="none" strike="noStrike" cap="none">
              <a:solidFill>
                <a:srgbClr val="000000"/>
              </a:solidFill>
              <a:latin typeface="Arial"/>
              <a:ea typeface="Arial"/>
              <a:cs typeface="Arial"/>
              <a:sym typeface="Arial"/>
            </a:endParaRPr>
          </a:p>
          <a:p>
            <a:pPr marL="114300" marR="0" lvl="0" indent="0" algn="l" rtl="0">
              <a:lnSpc>
                <a:spcPct val="90000"/>
              </a:lnSpc>
              <a:spcBef>
                <a:spcPts val="2400"/>
              </a:spcBef>
              <a:spcAft>
                <a:spcPts val="0"/>
              </a:spcAft>
              <a:buClr>
                <a:schemeClr val="lt1"/>
              </a:buClr>
              <a:buSzPts val="1800"/>
              <a:buFont typeface="Arial"/>
              <a:buNone/>
            </a:pPr>
            <a:r>
              <a:rPr lang="en-US" sz="1800" b="0" i="1" u="none" strike="noStrike" cap="none">
                <a:solidFill>
                  <a:schemeClr val="lt1"/>
                </a:solidFill>
                <a:latin typeface="EB Garamond"/>
                <a:ea typeface="EB Garamond"/>
                <a:cs typeface="EB Garamond"/>
                <a:sym typeface="EB Garamond"/>
              </a:rPr>
              <a:t>An example of age-based harassment would be referring to an older worker as “gramps” or “granny” thus creating a hostile environment if unwelcome.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txBox="1">
            <a:spLocks noGrp="1"/>
          </p:cNvSpPr>
          <p:nvPr>
            <p:ph type="title"/>
          </p:nvPr>
        </p:nvSpPr>
        <p:spPr>
          <a:xfrm>
            <a:off x="551873" y="194542"/>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Hostile Work Environment</a:t>
            </a:r>
            <a:endParaRPr/>
          </a:p>
        </p:txBody>
      </p:sp>
      <p:sp>
        <p:nvSpPr>
          <p:cNvPr id="334" name="Google Shape;334;p24"/>
          <p:cNvSpPr txBox="1">
            <a:spLocks noGrp="1"/>
          </p:cNvSpPr>
          <p:nvPr>
            <p:ph type="body" idx="1"/>
          </p:nvPr>
        </p:nvSpPr>
        <p:spPr>
          <a:xfrm>
            <a:off x="551873" y="1253330"/>
            <a:ext cx="10515600" cy="531891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200"/>
              </a:spcBef>
              <a:spcAft>
                <a:spcPts val="0"/>
              </a:spcAft>
              <a:buSzPts val="3600"/>
              <a:buNone/>
            </a:pPr>
            <a:r>
              <a:rPr lang="en-US" sz="2400" b="0">
                <a:latin typeface="EB Garamond"/>
                <a:ea typeface="EB Garamond"/>
                <a:cs typeface="EB Garamond"/>
                <a:sym typeface="EB Garamond"/>
              </a:rPr>
              <a:t>A hostile environment can be sexual or non-sexual. A hostile work environment exists when one's behavior within a workplace creates an environment that is difficult or uncomfortable for another person to work in, due to discrimination.</a:t>
            </a:r>
            <a:endParaRPr/>
          </a:p>
          <a:p>
            <a:pPr marL="114300" lvl="0" indent="0" algn="l" rtl="0">
              <a:lnSpc>
                <a:spcPct val="90000"/>
              </a:lnSpc>
              <a:spcBef>
                <a:spcPts val="2400"/>
              </a:spcBef>
              <a:spcAft>
                <a:spcPts val="0"/>
              </a:spcAft>
              <a:buSzPts val="3600"/>
              <a:buNone/>
            </a:pPr>
            <a:r>
              <a:rPr lang="en-US" sz="2400" b="0">
                <a:latin typeface="EB Garamond"/>
                <a:ea typeface="EB Garamond"/>
                <a:cs typeface="EB Garamond"/>
                <a:sym typeface="EB Garamond"/>
              </a:rPr>
              <a:t>Offensive behavior is determined by whether a reasonable person in the same group as the target would also consider it offensive.</a:t>
            </a:r>
            <a:endParaRPr/>
          </a:p>
          <a:p>
            <a:pPr marL="0" lvl="0" indent="0" algn="l" rtl="0">
              <a:lnSpc>
                <a:spcPct val="90000"/>
              </a:lnSpc>
              <a:spcBef>
                <a:spcPts val="2200"/>
              </a:spcBef>
              <a:spcAft>
                <a:spcPts val="0"/>
              </a:spcAft>
              <a:buSzPts val="3600"/>
              <a:buNone/>
            </a:pPr>
            <a:r>
              <a:rPr lang="en-US" sz="2800">
                <a:latin typeface="EB Garamond"/>
                <a:ea typeface="EB Garamond"/>
                <a:cs typeface="EB Garamond"/>
                <a:sym typeface="EB Garamond"/>
              </a:rPr>
              <a:t>	</a:t>
            </a:r>
            <a:endParaRPr/>
          </a:p>
        </p:txBody>
      </p:sp>
      <p:sp>
        <p:nvSpPr>
          <p:cNvPr id="335" name="Google Shape;335;p24"/>
          <p:cNvSpPr txBox="1"/>
          <p:nvPr/>
        </p:nvSpPr>
        <p:spPr>
          <a:xfrm>
            <a:off x="1124527" y="3709927"/>
            <a:ext cx="8368927"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chemeClr val="lt1"/>
                </a:solidFill>
                <a:latin typeface="EB Garamond Medium"/>
                <a:ea typeface="EB Garamond Medium"/>
                <a:cs typeface="EB Garamond Medium"/>
                <a:sym typeface="EB Garamond Medium"/>
              </a:rPr>
              <a:t>Due to a recent medical condition Earl is confined to a wheelchair. Co-workers continue to call him “wheels” even though he has asked to them to stop. Hostile work environment?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a:solidFill>
                <a:schemeClr val="lt1"/>
              </a:solidFill>
              <a:latin typeface="EB Garamond Medium"/>
              <a:ea typeface="EB Garamond Medium"/>
              <a:cs typeface="EB Garamond Medium"/>
              <a:sym typeface="EB Garamond Medium"/>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chemeClr val="lt1"/>
                </a:solidFill>
                <a:latin typeface="EB Garamond Medium"/>
                <a:ea typeface="EB Garamond Medium"/>
                <a:cs typeface="EB Garamond Medium"/>
                <a:sym typeface="EB Garamond Medium"/>
              </a:rPr>
              <a:t>Kate prefers not to wear make-up at the office. Kate’s female supervisor continues to suggest she should wear make-up like other female employees.  Is this creating a hostile work environment?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a:solidFill>
                <a:schemeClr val="lt1"/>
              </a:solidFill>
              <a:latin typeface="EB Garamond Medium"/>
              <a:ea typeface="EB Garamond Medium"/>
              <a:cs typeface="EB Garamond Medium"/>
              <a:sym typeface="EB Garamond Medium"/>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chemeClr val="lt1"/>
                </a:solidFill>
                <a:latin typeface="EB Garamond Medium"/>
                <a:ea typeface="EB Garamond Medium"/>
                <a:cs typeface="EB Garamond Medium"/>
                <a:sym typeface="EB Garamond Medium"/>
              </a:rPr>
              <a:t>Bill listens to music in his office that contains very explicit sexual lyrics even though coworkers have asked him to turn it off. Is this a hostile work environment?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36" name="Google Shape;336;p24" descr="File:Red Checkmark.svg - Wikipedia"/>
          <p:cNvPicPr preferRelativeResize="0"/>
          <p:nvPr/>
        </p:nvPicPr>
        <p:blipFill rotWithShape="1">
          <a:blip r:embed="rId3">
            <a:alphaModFix/>
          </a:blip>
          <a:srcRect/>
          <a:stretch/>
        </p:blipFill>
        <p:spPr>
          <a:xfrm>
            <a:off x="8915572" y="4027054"/>
            <a:ext cx="237666" cy="261133"/>
          </a:xfrm>
          <a:prstGeom prst="rect">
            <a:avLst/>
          </a:prstGeom>
          <a:noFill/>
          <a:ln>
            <a:noFill/>
          </a:ln>
        </p:spPr>
      </p:pic>
      <p:pic>
        <p:nvPicPr>
          <p:cNvPr id="337" name="Google Shape;337;p24" descr="File:Red Checkmark.svg - Wikipedia"/>
          <p:cNvPicPr preferRelativeResize="0"/>
          <p:nvPr/>
        </p:nvPicPr>
        <p:blipFill rotWithShape="1">
          <a:blip r:embed="rId3">
            <a:alphaModFix/>
          </a:blip>
          <a:srcRect/>
          <a:stretch/>
        </p:blipFill>
        <p:spPr>
          <a:xfrm>
            <a:off x="2525101" y="5141088"/>
            <a:ext cx="237744" cy="265176"/>
          </a:xfrm>
          <a:prstGeom prst="rect">
            <a:avLst/>
          </a:prstGeom>
          <a:noFill/>
          <a:ln>
            <a:noFill/>
          </a:ln>
        </p:spPr>
      </p:pic>
      <p:pic>
        <p:nvPicPr>
          <p:cNvPr id="338" name="Google Shape;338;p24" descr="File:Red Checkmark.svg - Wikipedia"/>
          <p:cNvPicPr preferRelativeResize="0"/>
          <p:nvPr/>
        </p:nvPicPr>
        <p:blipFill rotWithShape="1">
          <a:blip r:embed="rId3">
            <a:alphaModFix/>
          </a:blip>
          <a:srcRect/>
          <a:stretch/>
        </p:blipFill>
        <p:spPr>
          <a:xfrm>
            <a:off x="7901072" y="5967880"/>
            <a:ext cx="237744" cy="265176"/>
          </a:xfrm>
          <a:prstGeom prst="rect">
            <a:avLst/>
          </a:prstGeom>
          <a:solidFill>
            <a:schemeClr val="dk1">
              <a:alpha val="64000"/>
            </a:schemeClr>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5"/>
          <p:cNvSpPr txBox="1">
            <a:spLocks noGrp="1"/>
          </p:cNvSpPr>
          <p:nvPr>
            <p:ph type="title"/>
          </p:nvPr>
        </p:nvSpPr>
        <p:spPr>
          <a:xfrm>
            <a:off x="551873" y="194542"/>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Different Ways Harassment Can Manifest</a:t>
            </a:r>
            <a:endParaRPr/>
          </a:p>
        </p:txBody>
      </p:sp>
      <p:sp>
        <p:nvSpPr>
          <p:cNvPr id="344" name="Google Shape;344;p25"/>
          <p:cNvSpPr txBox="1">
            <a:spLocks noGrp="1"/>
          </p:cNvSpPr>
          <p:nvPr>
            <p:ph type="body" idx="1"/>
          </p:nvPr>
        </p:nvSpPr>
        <p:spPr>
          <a:xfrm>
            <a:off x="628649" y="1388599"/>
            <a:ext cx="10438823" cy="4640725"/>
          </a:xfrm>
          <a:prstGeom prst="rect">
            <a:avLst/>
          </a:prstGeom>
          <a:noFill/>
          <a:ln>
            <a:noFill/>
          </a:ln>
        </p:spPr>
        <p:txBody>
          <a:bodyPr spcFirstLastPara="1" wrap="square" lIns="91425" tIns="45700" rIns="91425" bIns="45700" anchor="t" anchorCtr="0">
            <a:normAutofit fontScale="70000" lnSpcReduction="20000"/>
          </a:bodyPr>
          <a:lstStyle/>
          <a:p>
            <a:pPr marL="114300" lvl="0" indent="0" algn="l" rtl="0">
              <a:lnSpc>
                <a:spcPct val="100000"/>
              </a:lnSpc>
              <a:spcBef>
                <a:spcPts val="1000"/>
              </a:spcBef>
              <a:spcAft>
                <a:spcPts val="0"/>
              </a:spcAft>
              <a:buSzPct val="151260"/>
              <a:buNone/>
            </a:pPr>
            <a:r>
              <a:rPr lang="en-US" sz="3400" b="1">
                <a:latin typeface="EB Garamond ExtraBold"/>
                <a:ea typeface="EB Garamond ExtraBold"/>
                <a:cs typeface="EB Garamond ExtraBold"/>
                <a:sym typeface="EB Garamond ExtraBold"/>
              </a:rPr>
              <a:t>Third Party Harassment</a:t>
            </a:r>
            <a:endParaRPr/>
          </a:p>
          <a:p>
            <a:pPr marL="114300" lvl="0" indent="0" algn="l" rtl="0">
              <a:lnSpc>
                <a:spcPct val="110000"/>
              </a:lnSpc>
              <a:spcBef>
                <a:spcPts val="1000"/>
              </a:spcBef>
              <a:spcAft>
                <a:spcPts val="0"/>
              </a:spcAft>
              <a:buSzPct val="151260"/>
              <a:buNone/>
            </a:pPr>
            <a:r>
              <a:rPr lang="en-US" sz="3400" b="0">
                <a:latin typeface="EB Garamond"/>
                <a:ea typeface="EB Garamond"/>
                <a:cs typeface="EB Garamond"/>
                <a:sym typeface="EB Garamond"/>
              </a:rPr>
              <a:t>In addition to harassment from coworkers and supervisors, you could encounter third party harassment. This form of harassment is committed by a non-employee of </a:t>
            </a:r>
            <a:r>
              <a:rPr lang="en-US" sz="3400" b="0">
                <a:latin typeface="EB Garamond"/>
                <a:ea typeface="EB Garamond"/>
                <a:cs typeface="EB Garamond"/>
                <a:sym typeface="EB 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Harding University as </a:t>
            </a:r>
            <a:r>
              <a:rPr lang="en-US" sz="3400" b="0">
                <a:latin typeface="EB Garamond"/>
                <a:ea typeface="EB Garamond"/>
                <a:cs typeface="EB Garamond"/>
                <a:sym typeface="EB Garamond"/>
              </a:rPr>
              <a:t>a contractor, vendor or visitor.</a:t>
            </a:r>
            <a:br>
              <a:rPr lang="en-US" sz="2800" b="0">
                <a:latin typeface="EB Garamond"/>
                <a:ea typeface="EB Garamond"/>
                <a:cs typeface="EB Garamond"/>
                <a:sym typeface="EB Garamond"/>
              </a:rPr>
            </a:br>
            <a:endParaRPr sz="2800" b="0">
              <a:latin typeface="EB Garamond"/>
              <a:ea typeface="EB Garamond"/>
              <a:cs typeface="EB Garamond"/>
              <a:sym typeface="EB Garamond"/>
            </a:endParaRPr>
          </a:p>
          <a:p>
            <a:pPr marL="114300" lvl="0" indent="0" algn="l" rtl="0">
              <a:lnSpc>
                <a:spcPct val="90000"/>
              </a:lnSpc>
              <a:spcBef>
                <a:spcPts val="1000"/>
              </a:spcBef>
              <a:spcAft>
                <a:spcPts val="0"/>
              </a:spcAft>
              <a:buSzPct val="151260"/>
              <a:buNone/>
            </a:pPr>
            <a:r>
              <a:rPr lang="en-US" sz="3400" b="1">
                <a:latin typeface="EB Garamond ExtraBold"/>
                <a:ea typeface="EB Garamond ExtraBold"/>
                <a:cs typeface="EB Garamond ExtraBold"/>
                <a:sym typeface="EB Garamond ExtraBold"/>
              </a:rPr>
              <a:t>Secondhand Harassment</a:t>
            </a:r>
            <a:endParaRPr/>
          </a:p>
          <a:p>
            <a:pPr marL="114300" lvl="0" indent="0" algn="l" rtl="0">
              <a:lnSpc>
                <a:spcPct val="120000"/>
              </a:lnSpc>
              <a:spcBef>
                <a:spcPts val="1000"/>
              </a:spcBef>
              <a:spcAft>
                <a:spcPts val="0"/>
              </a:spcAft>
              <a:buSzPct val="165898"/>
              <a:buNone/>
            </a:pPr>
            <a:r>
              <a:rPr lang="en-US" sz="3400" b="0">
                <a:latin typeface="EB Garamond"/>
                <a:ea typeface="EB Garamond"/>
                <a:cs typeface="EB Garamond"/>
                <a:sym typeface="EB Garamond"/>
              </a:rPr>
              <a:t>Harassment isn’t always direct. If you overhear or see obscenities directed at someone else or lose an opportunity due to someone else experiencing harassment, this is secondhand harassment.  Even though this behavior is not always intentional, it can affect coworkers and cause their environment to be stressful.</a:t>
            </a:r>
            <a:endParaRPr sz="3400"/>
          </a:p>
          <a:p>
            <a:pPr marL="114300" lvl="0" indent="0" algn="l" rtl="0">
              <a:lnSpc>
                <a:spcPct val="110000"/>
              </a:lnSpc>
              <a:spcBef>
                <a:spcPts val="1000"/>
              </a:spcBef>
              <a:spcAft>
                <a:spcPts val="0"/>
              </a:spcAft>
              <a:buSzPct val="183673"/>
              <a:buNone/>
            </a:pPr>
            <a:endParaRPr sz="2800" b="0">
              <a:latin typeface="EB Garamond"/>
              <a:ea typeface="EB Garamond"/>
              <a:cs typeface="EB Garamond"/>
              <a:sym typeface="EB Garamond"/>
            </a:endParaRPr>
          </a:p>
          <a:p>
            <a:pPr marL="114300" lvl="0" indent="0" algn="l" rtl="0">
              <a:lnSpc>
                <a:spcPct val="100000"/>
              </a:lnSpc>
              <a:spcBef>
                <a:spcPts val="1000"/>
              </a:spcBef>
              <a:spcAft>
                <a:spcPts val="0"/>
              </a:spcAft>
              <a:buSzPct val="257142"/>
              <a:buNone/>
            </a:pPr>
            <a:r>
              <a:rPr lang="en-US" sz="2000"/>
              <a:t>	</a:t>
            </a:r>
            <a:endParaRPr sz="2000">
              <a:solidFill>
                <a:srgbClr val="B1543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6"/>
          <p:cNvSpPr txBox="1">
            <a:spLocks noGrp="1"/>
          </p:cNvSpPr>
          <p:nvPr>
            <p:ph type="title"/>
          </p:nvPr>
        </p:nvSpPr>
        <p:spPr>
          <a:xfrm>
            <a:off x="551873" y="194542"/>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Harassment Prevention</a:t>
            </a:r>
            <a:endParaRPr/>
          </a:p>
        </p:txBody>
      </p:sp>
      <p:sp>
        <p:nvSpPr>
          <p:cNvPr id="350" name="Google Shape;350;p26"/>
          <p:cNvSpPr txBox="1">
            <a:spLocks noGrp="1"/>
          </p:cNvSpPr>
          <p:nvPr>
            <p:ph type="body" idx="1"/>
          </p:nvPr>
        </p:nvSpPr>
        <p:spPr>
          <a:xfrm>
            <a:off x="628649" y="1214873"/>
            <a:ext cx="10438823" cy="4814452"/>
          </a:xfrm>
          <a:prstGeom prst="rect">
            <a:avLst/>
          </a:prstGeom>
          <a:noFill/>
          <a:ln>
            <a:noFill/>
          </a:ln>
        </p:spPr>
        <p:txBody>
          <a:bodyPr spcFirstLastPara="1" wrap="square" lIns="91425" tIns="45700" rIns="91425" bIns="45700" anchor="t" anchorCtr="0">
            <a:normAutofit fontScale="85000" lnSpcReduction="20000"/>
          </a:bodyPr>
          <a:lstStyle/>
          <a:p>
            <a:pPr marL="457200" lvl="0" indent="-443865" algn="l" rtl="0">
              <a:lnSpc>
                <a:spcPct val="110000"/>
              </a:lnSpc>
              <a:spcBef>
                <a:spcPts val="600"/>
              </a:spcBef>
              <a:spcAft>
                <a:spcPts val="0"/>
              </a:spcAft>
              <a:buSzPct val="100000"/>
              <a:buChar char="•"/>
            </a:pPr>
            <a:r>
              <a:rPr lang="en-US" sz="2800" b="0">
                <a:latin typeface="EB Garamond"/>
                <a:ea typeface="EB Garamond"/>
                <a:cs typeface="EB Garamond"/>
                <a:sym typeface="EB Garamond"/>
              </a:rPr>
              <a:t>Harding University is committed to preventing and responding to workplace harassment.</a:t>
            </a:r>
            <a:endParaRPr/>
          </a:p>
          <a:p>
            <a:pPr marL="457200" lvl="0" indent="-443865" algn="l" rtl="0">
              <a:lnSpc>
                <a:spcPct val="110000"/>
              </a:lnSpc>
              <a:spcBef>
                <a:spcPts val="1800"/>
              </a:spcBef>
              <a:spcAft>
                <a:spcPts val="0"/>
              </a:spcAft>
              <a:buSzPct val="100000"/>
              <a:buChar char="•"/>
            </a:pPr>
            <a:r>
              <a:rPr lang="en-US" sz="2800" b="0">
                <a:latin typeface="EB Garamond"/>
                <a:ea typeface="EB Garamond"/>
                <a:cs typeface="EB Garamond"/>
                <a:sym typeface="EB Garamond"/>
              </a:rPr>
              <a:t>All employees should be familiar with the Harassment Policy located in the Employee Handbook found on Pipeline.</a:t>
            </a:r>
            <a:endParaRPr/>
          </a:p>
          <a:p>
            <a:pPr marL="457200" lvl="0" indent="-443865" algn="l" rtl="0">
              <a:lnSpc>
                <a:spcPct val="110000"/>
              </a:lnSpc>
              <a:spcBef>
                <a:spcPts val="1800"/>
              </a:spcBef>
              <a:spcAft>
                <a:spcPts val="0"/>
              </a:spcAft>
              <a:buSzPct val="100000"/>
              <a:buChar char="•"/>
            </a:pPr>
            <a:r>
              <a:rPr lang="en-US" sz="2800" b="0">
                <a:latin typeface="EB Garamond"/>
                <a:ea typeface="EB Garamond"/>
                <a:cs typeface="EB Garamond"/>
                <a:sym typeface="EB Garamond"/>
              </a:rPr>
              <a:t>Engaging in, condoning, or not reporting harassment is in direct conflict with the values of Harding University. </a:t>
            </a:r>
            <a:endParaRPr/>
          </a:p>
          <a:p>
            <a:pPr marL="457200" lvl="0" indent="-443865" algn="l" rtl="0">
              <a:lnSpc>
                <a:spcPct val="110000"/>
              </a:lnSpc>
              <a:spcBef>
                <a:spcPts val="1800"/>
              </a:spcBef>
              <a:spcAft>
                <a:spcPts val="0"/>
              </a:spcAft>
              <a:buSzPct val="100000"/>
              <a:buChar char="•"/>
            </a:pPr>
            <a:r>
              <a:rPr lang="en-US" sz="2800" b="0">
                <a:latin typeface="EB Garamond"/>
                <a:ea typeface="EB Garamond"/>
                <a:cs typeface="EB Garamond"/>
                <a:sym typeface="EB Garamond"/>
              </a:rPr>
              <a:t>In order to create a positive and respectful workplace, monitor your own behavior and consider how your words and actions will affect those around you.</a:t>
            </a:r>
            <a:endParaRPr/>
          </a:p>
          <a:p>
            <a:pPr marL="457200" lvl="0" indent="-443865" algn="l" rtl="0">
              <a:lnSpc>
                <a:spcPct val="110000"/>
              </a:lnSpc>
              <a:spcBef>
                <a:spcPts val="1800"/>
              </a:spcBef>
              <a:spcAft>
                <a:spcPts val="0"/>
              </a:spcAft>
              <a:buSzPct val="100000"/>
              <a:buChar char="•"/>
            </a:pPr>
            <a:r>
              <a:rPr lang="en-US" sz="2800" b="0">
                <a:latin typeface="EB Garamond"/>
                <a:ea typeface="EB Garamond"/>
                <a:cs typeface="EB Garamond"/>
                <a:sym typeface="EB Garamond"/>
              </a:rPr>
              <a:t>Eliminate personal behavior that someone could question, even if intent is good.</a:t>
            </a:r>
            <a:endParaRPr/>
          </a:p>
          <a:p>
            <a:pPr marL="457200" lvl="0" indent="-443865" algn="l" rtl="0">
              <a:lnSpc>
                <a:spcPct val="110000"/>
              </a:lnSpc>
              <a:spcBef>
                <a:spcPts val="1800"/>
              </a:spcBef>
              <a:spcAft>
                <a:spcPts val="0"/>
              </a:spcAft>
              <a:buSzPct val="100000"/>
              <a:buChar char="•"/>
            </a:pPr>
            <a:r>
              <a:rPr lang="en-US" sz="2800" b="0">
                <a:latin typeface="EB Garamond"/>
                <a:ea typeface="EB Garamond"/>
                <a:cs typeface="EB Garamond"/>
                <a:sym typeface="EB Garamond"/>
              </a:rPr>
              <a:t>Recognize any personal bias you may have against others.</a:t>
            </a:r>
            <a:endParaRPr/>
          </a:p>
          <a:p>
            <a:pPr marL="114300" lvl="0" indent="0" algn="l" rtl="0">
              <a:lnSpc>
                <a:spcPct val="100000"/>
              </a:lnSpc>
              <a:spcBef>
                <a:spcPts val="2200"/>
              </a:spcBef>
              <a:spcAft>
                <a:spcPts val="0"/>
              </a:spcAft>
              <a:buSzPct val="211764"/>
              <a:buNone/>
            </a:pPr>
            <a:endParaRPr sz="2000">
              <a:solidFill>
                <a:srgbClr val="B1543B"/>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7"/>
          <p:cNvSpPr txBox="1">
            <a:spLocks noGrp="1"/>
          </p:cNvSpPr>
          <p:nvPr>
            <p:ph type="title"/>
          </p:nvPr>
        </p:nvSpPr>
        <p:spPr>
          <a:xfrm>
            <a:off x="551873" y="194542"/>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Reporting Harassment</a:t>
            </a:r>
            <a:endParaRPr/>
          </a:p>
        </p:txBody>
      </p:sp>
      <p:sp>
        <p:nvSpPr>
          <p:cNvPr id="356" name="Google Shape;356;p27"/>
          <p:cNvSpPr txBox="1">
            <a:spLocks noGrp="1"/>
          </p:cNvSpPr>
          <p:nvPr>
            <p:ph type="body" idx="1"/>
          </p:nvPr>
        </p:nvSpPr>
        <p:spPr>
          <a:xfrm>
            <a:off x="447675" y="1214872"/>
            <a:ext cx="11410950" cy="5448585"/>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600"/>
              </a:spcBef>
              <a:spcAft>
                <a:spcPts val="0"/>
              </a:spcAft>
              <a:buSzPts val="2400"/>
              <a:buChar char="•"/>
            </a:pPr>
            <a:r>
              <a:rPr lang="en-US" sz="2400" b="0">
                <a:solidFill>
                  <a:schemeClr val="lt1"/>
                </a:solidFill>
                <a:latin typeface="EB Garamond"/>
                <a:ea typeface="EB Garamond"/>
                <a:cs typeface="EB Garamond"/>
                <a:sym typeface="EB Garamond"/>
              </a:rPr>
              <a:t>If are the victim of harassment, clearly tell the harasser “no”. Employees should make it clear to the harasser that his or her actions are not welcome and should stop.</a:t>
            </a:r>
            <a:endParaRPr/>
          </a:p>
          <a:p>
            <a:pPr marL="457200" lvl="0" indent="-457200" algn="l" rtl="0">
              <a:lnSpc>
                <a:spcPct val="100000"/>
              </a:lnSpc>
              <a:spcBef>
                <a:spcPts val="1800"/>
              </a:spcBef>
              <a:spcAft>
                <a:spcPts val="0"/>
              </a:spcAft>
              <a:buSzPts val="2400"/>
              <a:buChar char="•"/>
            </a:pPr>
            <a:r>
              <a:rPr lang="en-US" sz="2400" b="0">
                <a:latin typeface="EB Garamond"/>
                <a:ea typeface="EB Garamond"/>
                <a:cs typeface="EB Garamond"/>
                <a:sym typeface="EB Garamond"/>
              </a:rPr>
              <a:t>If you experience harassment, start writing down the events and behaviors.  Include dates, places, times  and possible witnesses to what happened.</a:t>
            </a:r>
            <a:endParaRPr/>
          </a:p>
          <a:p>
            <a:pPr marL="457200" lvl="0" indent="-457200" algn="l" rtl="0">
              <a:lnSpc>
                <a:spcPct val="100000"/>
              </a:lnSpc>
              <a:spcBef>
                <a:spcPts val="1800"/>
              </a:spcBef>
              <a:spcAft>
                <a:spcPts val="0"/>
              </a:spcAft>
              <a:buSzPts val="2400"/>
              <a:buChar char="•"/>
            </a:pPr>
            <a:r>
              <a:rPr lang="en-US" sz="2400" b="0">
                <a:latin typeface="EB Garamond"/>
                <a:ea typeface="EB Garamond"/>
                <a:cs typeface="EB Garamond"/>
                <a:sym typeface="EB Garamond"/>
              </a:rPr>
              <a:t>Report the harassment to your supervisor and the Office of Human Resources. Assist with investigation as it occurs.</a:t>
            </a:r>
            <a:endParaRPr/>
          </a:p>
          <a:p>
            <a:pPr marL="0" lvl="0" indent="0" algn="l" rtl="0">
              <a:lnSpc>
                <a:spcPct val="100000"/>
              </a:lnSpc>
              <a:spcBef>
                <a:spcPts val="1200"/>
              </a:spcBef>
              <a:spcAft>
                <a:spcPts val="0"/>
              </a:spcAft>
              <a:buSzPts val="2400"/>
              <a:buNone/>
            </a:pPr>
            <a:r>
              <a:rPr lang="en-US" sz="2400" b="0">
                <a:latin typeface="EB Garamond"/>
                <a:ea typeface="EB Garamond"/>
                <a:cs typeface="EB Garamond"/>
                <a:sym typeface="EB Garamond"/>
              </a:rPr>
              <a:t>	</a:t>
            </a:r>
            <a:r>
              <a:rPr lang="en-US" sz="2000" b="0">
                <a:latin typeface="EB Garamond"/>
                <a:ea typeface="EB Garamond"/>
                <a:cs typeface="EB Garamond"/>
                <a:sym typeface="EB Garamond"/>
              </a:rPr>
              <a:t>David Ross - Assistant Vice President for Human Resources</a:t>
            </a:r>
            <a:endParaRPr/>
          </a:p>
          <a:p>
            <a:pPr marL="0" lvl="0" indent="0" algn="l" rtl="0">
              <a:lnSpc>
                <a:spcPct val="100000"/>
              </a:lnSpc>
              <a:spcBef>
                <a:spcPts val="0"/>
              </a:spcBef>
              <a:spcAft>
                <a:spcPts val="0"/>
              </a:spcAft>
              <a:buSzPts val="2000"/>
              <a:buNone/>
            </a:pPr>
            <a:r>
              <a:rPr lang="en-US" sz="2000" b="0">
                <a:latin typeface="EB Garamond"/>
                <a:ea typeface="EB Garamond"/>
                <a:cs typeface="EB Garamond"/>
                <a:sym typeface="EB Garamond"/>
              </a:rPr>
              <a:t>	dross@harding.edu or 501-279-4930</a:t>
            </a:r>
            <a:endParaRPr/>
          </a:p>
          <a:p>
            <a:pPr marL="0" lvl="0" indent="0" algn="l" rtl="0">
              <a:lnSpc>
                <a:spcPct val="100000"/>
              </a:lnSpc>
              <a:spcBef>
                <a:spcPts val="0"/>
              </a:spcBef>
              <a:spcAft>
                <a:spcPts val="0"/>
              </a:spcAft>
              <a:buSzPts val="2000"/>
              <a:buNone/>
            </a:pPr>
            <a:endParaRPr sz="2000" b="0">
              <a:latin typeface="EB Garamond"/>
              <a:ea typeface="EB Garamond"/>
              <a:cs typeface="EB Garamond"/>
              <a:sym typeface="EB Garamond"/>
            </a:endParaRPr>
          </a:p>
          <a:p>
            <a:pPr marL="0" lvl="0" indent="0" algn="l" rtl="0">
              <a:lnSpc>
                <a:spcPct val="100000"/>
              </a:lnSpc>
              <a:spcBef>
                <a:spcPts val="0"/>
              </a:spcBef>
              <a:spcAft>
                <a:spcPts val="0"/>
              </a:spcAft>
              <a:buSzPts val="2000"/>
              <a:buNone/>
            </a:pPr>
            <a:r>
              <a:rPr lang="en-US" sz="2000" b="0">
                <a:latin typeface="EB Garamond"/>
                <a:ea typeface="EB Garamond"/>
                <a:cs typeface="EB Garamond"/>
                <a:sym typeface="EB Garamond"/>
              </a:rPr>
              <a:t>	Amie Carter- Assistant Director of Human Resources/Deputy Title IX Coordinator</a:t>
            </a:r>
            <a:endParaRPr/>
          </a:p>
          <a:p>
            <a:pPr marL="0" lvl="0" indent="0" algn="l" rtl="0">
              <a:lnSpc>
                <a:spcPct val="100000"/>
              </a:lnSpc>
              <a:spcBef>
                <a:spcPts val="0"/>
              </a:spcBef>
              <a:spcAft>
                <a:spcPts val="0"/>
              </a:spcAft>
              <a:buSzPts val="2000"/>
              <a:buNone/>
            </a:pPr>
            <a:r>
              <a:rPr lang="en-US" sz="2000" b="0">
                <a:latin typeface="EB Garamond"/>
                <a:ea typeface="EB Garamond"/>
                <a:cs typeface="EB Garamond"/>
                <a:sym typeface="EB Garamond"/>
              </a:rPr>
              <a:t>	ascarter@harding.edu or 501-279-4027</a:t>
            </a:r>
            <a:endParaRPr/>
          </a:p>
          <a:p>
            <a:pPr marL="0" lvl="0" indent="0" algn="l" rtl="0">
              <a:lnSpc>
                <a:spcPct val="100000"/>
              </a:lnSpc>
              <a:spcBef>
                <a:spcPts val="0"/>
              </a:spcBef>
              <a:spcAft>
                <a:spcPts val="0"/>
              </a:spcAft>
              <a:buSzPts val="2000"/>
              <a:buNone/>
            </a:pPr>
            <a:endParaRPr sz="2000" b="0">
              <a:latin typeface="EB Garamond"/>
              <a:ea typeface="EB Garamond"/>
              <a:cs typeface="EB Garamond"/>
              <a:sym typeface="EB Garamond"/>
            </a:endParaRPr>
          </a:p>
          <a:p>
            <a:pPr marL="0" lvl="0" indent="0" algn="l" rtl="0">
              <a:lnSpc>
                <a:spcPct val="100000"/>
              </a:lnSpc>
              <a:spcBef>
                <a:spcPts val="0"/>
              </a:spcBef>
              <a:spcAft>
                <a:spcPts val="0"/>
              </a:spcAft>
              <a:buSzPts val="2000"/>
              <a:buNone/>
            </a:pPr>
            <a:r>
              <a:rPr lang="en-US" sz="2000" b="0">
                <a:latin typeface="EB Garamond"/>
                <a:ea typeface="EB Garamond"/>
                <a:cs typeface="EB Garamond"/>
                <a:sym typeface="EB Garamond"/>
              </a:rPr>
              <a:t>	Tammy Hall- Chief Financial Officer</a:t>
            </a:r>
            <a:endParaRPr/>
          </a:p>
          <a:p>
            <a:pPr marL="0" lvl="0" indent="0" algn="l" rtl="0">
              <a:lnSpc>
                <a:spcPct val="100000"/>
              </a:lnSpc>
              <a:spcBef>
                <a:spcPts val="0"/>
              </a:spcBef>
              <a:spcAft>
                <a:spcPts val="0"/>
              </a:spcAft>
              <a:buSzPts val="2000"/>
              <a:buNone/>
            </a:pPr>
            <a:r>
              <a:rPr lang="en-US" sz="2000" b="0">
                <a:latin typeface="EB Garamond"/>
                <a:ea typeface="EB Garamond"/>
                <a:cs typeface="EB Garamond"/>
                <a:sym typeface="EB Garamond"/>
              </a:rPr>
              <a:t>	thall@harding.edu or 501-279-4380</a:t>
            </a:r>
            <a:r>
              <a:rPr lang="en-US" sz="2200" b="0">
                <a:latin typeface="EB Garamond"/>
                <a:ea typeface="EB Garamond"/>
                <a:cs typeface="EB Garamond"/>
                <a:sym typeface="EB Garamond"/>
              </a:rPr>
              <a:t>	</a:t>
            </a:r>
            <a:endParaRPr sz="2000">
              <a:solidFill>
                <a:srgbClr val="B1543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0"/>
        <p:cNvGrpSpPr/>
        <p:nvPr/>
      </p:nvGrpSpPr>
      <p:grpSpPr>
        <a:xfrm>
          <a:off x="0" y="0"/>
          <a:ext cx="0" cy="0"/>
          <a:chOff x="0" y="0"/>
          <a:chExt cx="0" cy="0"/>
        </a:xfrm>
      </p:grpSpPr>
      <p:sp>
        <p:nvSpPr>
          <p:cNvPr id="361" name="Google Shape;361;p28"/>
          <p:cNvSpPr/>
          <p:nvPr/>
        </p:nvSpPr>
        <p:spPr>
          <a:xfrm>
            <a:off x="0" y="0"/>
            <a:ext cx="12192000" cy="6858000"/>
          </a:xfrm>
          <a:prstGeom prst="rect">
            <a:avLst/>
          </a:prstGeom>
          <a:solidFill>
            <a:schemeClr val="dk1">
              <a:alpha val="5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p28"/>
          <p:cNvSpPr/>
          <p:nvPr/>
        </p:nvSpPr>
        <p:spPr>
          <a:xfrm>
            <a:off x="0" y="1801091"/>
            <a:ext cx="4996873" cy="1775691"/>
          </a:xfrm>
          <a:prstGeom prst="homePlate">
            <a:avLst>
              <a:gd name="adj" fmla="val 50000"/>
            </a:avLst>
          </a:prstGeom>
          <a:solidFill>
            <a:schemeClr val="lt1">
              <a:alpha val="7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p28"/>
          <p:cNvSpPr txBox="1"/>
          <p:nvPr/>
        </p:nvSpPr>
        <p:spPr>
          <a:xfrm>
            <a:off x="73892" y="2335449"/>
            <a:ext cx="3574473"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EB Garamond ExtraBold"/>
                <a:ea typeface="EB Garamond ExtraBold"/>
                <a:cs typeface="EB Garamond ExtraBold"/>
                <a:sym typeface="EB Garamond ExtraBold"/>
              </a:rPr>
              <a:t>SECTION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EB Garamond ExtraBold"/>
              <a:ea typeface="EB Garamond ExtraBold"/>
              <a:cs typeface="EB Garamond ExtraBold"/>
              <a:sym typeface="EB Garamond ExtraBold"/>
            </a:endParaRPr>
          </a:p>
        </p:txBody>
      </p:sp>
      <p:sp>
        <p:nvSpPr>
          <p:cNvPr id="364" name="Google Shape;364;p28"/>
          <p:cNvSpPr/>
          <p:nvPr/>
        </p:nvSpPr>
        <p:spPr>
          <a:xfrm rot="10800000">
            <a:off x="3759200" y="4987637"/>
            <a:ext cx="8432800" cy="1385454"/>
          </a:xfrm>
          <a:prstGeom prst="homePlate">
            <a:avLst>
              <a:gd name="adj" fmla="val 50000"/>
            </a:avLst>
          </a:prstGeom>
          <a:solidFill>
            <a:schemeClr val="lt1">
              <a:alpha val="7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5" name="Google Shape;365;p28"/>
          <p:cNvSpPr txBox="1"/>
          <p:nvPr/>
        </p:nvSpPr>
        <p:spPr>
          <a:xfrm>
            <a:off x="3648366" y="5255491"/>
            <a:ext cx="8423562" cy="92333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EB Garamond ExtraBold"/>
                <a:ea typeface="EB Garamond ExtraBold"/>
                <a:cs typeface="EB Garamond ExtraBold"/>
                <a:sym typeface="EB Garamond ExtraBold"/>
              </a:rPr>
              <a:t>MANDATORY REPORTER</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EB Garamond ExtraBold"/>
                <a:ea typeface="EB Garamond ExtraBold"/>
                <a:cs typeface="EB Garamond ExtraBold"/>
                <a:sym typeface="EB Garamond ExtraBold"/>
              </a:rPr>
              <a:t>Arkansas Law for Child Maltreatment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9"/>
          <p:cNvSpPr txBox="1">
            <a:spLocks noGrp="1"/>
          </p:cNvSpPr>
          <p:nvPr>
            <p:ph type="title"/>
          </p:nvPr>
        </p:nvSpPr>
        <p:spPr>
          <a:xfrm>
            <a:off x="551873" y="194542"/>
            <a:ext cx="10515600" cy="10203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Arkansas Regulations for Reporting </a:t>
            </a:r>
            <a:endParaRPr/>
          </a:p>
        </p:txBody>
      </p:sp>
      <p:sp>
        <p:nvSpPr>
          <p:cNvPr id="371" name="Google Shape;371;p29"/>
          <p:cNvSpPr txBox="1">
            <a:spLocks noGrp="1"/>
          </p:cNvSpPr>
          <p:nvPr>
            <p:ph type="body" idx="1"/>
          </p:nvPr>
        </p:nvSpPr>
        <p:spPr>
          <a:xfrm>
            <a:off x="447675" y="1214872"/>
            <a:ext cx="10619798" cy="5448585"/>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600"/>
              </a:spcBef>
              <a:spcAft>
                <a:spcPts val="0"/>
              </a:spcAft>
              <a:buSzPts val="2400"/>
              <a:buChar char="•"/>
            </a:pPr>
            <a:r>
              <a:rPr lang="en-US" sz="2400" b="0">
                <a:solidFill>
                  <a:schemeClr val="lt1"/>
                </a:solidFill>
                <a:latin typeface="EB Garamond"/>
                <a:ea typeface="EB Garamond"/>
                <a:cs typeface="EB Garamond"/>
                <a:sym typeface="EB Garamond"/>
              </a:rPr>
              <a:t>Under Arkansas law, anyone over the age of 18 is a mandatory reporter. Therefore, this covers all Harding Employees.</a:t>
            </a:r>
            <a:endParaRPr/>
          </a:p>
          <a:p>
            <a:pPr marL="457200" lvl="0" indent="-457200" algn="l" rtl="0">
              <a:lnSpc>
                <a:spcPct val="100000"/>
              </a:lnSpc>
              <a:spcBef>
                <a:spcPts val="1800"/>
              </a:spcBef>
              <a:spcAft>
                <a:spcPts val="0"/>
              </a:spcAft>
              <a:buSzPts val="2400"/>
              <a:buChar char="•"/>
            </a:pPr>
            <a:r>
              <a:rPr lang="en-US" sz="2400" b="0">
                <a:solidFill>
                  <a:schemeClr val="lt1"/>
                </a:solidFill>
                <a:latin typeface="EB Garamond"/>
                <a:ea typeface="EB Garamond"/>
                <a:cs typeface="EB Garamond"/>
                <a:sym typeface="EB Garamond"/>
              </a:rPr>
              <a:t>You are required by law to report any suspected child maltreatment. </a:t>
            </a:r>
            <a:endParaRPr/>
          </a:p>
          <a:p>
            <a:pPr marL="457200" lvl="0" indent="-457200" algn="l" rtl="0">
              <a:lnSpc>
                <a:spcPct val="100000"/>
              </a:lnSpc>
              <a:spcBef>
                <a:spcPts val="1800"/>
              </a:spcBef>
              <a:spcAft>
                <a:spcPts val="0"/>
              </a:spcAft>
              <a:buSzPts val="2400"/>
              <a:buChar char="•"/>
            </a:pPr>
            <a:r>
              <a:rPr lang="en-US" sz="2400" b="0">
                <a:solidFill>
                  <a:schemeClr val="lt1"/>
                </a:solidFill>
                <a:latin typeface="EB Garamond"/>
                <a:ea typeface="EB Garamond"/>
                <a:cs typeface="EB Garamond"/>
                <a:sym typeface="EB Garamond"/>
              </a:rPr>
              <a:t>Child maltreatment means abuse, sexual abuse, neglect, sexual exploitation or abandonment by the caretaker of the child (a parent, guardian, custodian, or foster parent). The caretaker may be anyone  who is age 10 or older and entrusted with the child’s care. </a:t>
            </a:r>
            <a:endParaRPr/>
          </a:p>
          <a:p>
            <a:pPr marL="457200" lvl="0" indent="-457200" algn="l" rtl="0">
              <a:lnSpc>
                <a:spcPct val="100000"/>
              </a:lnSpc>
              <a:spcBef>
                <a:spcPts val="1800"/>
              </a:spcBef>
              <a:spcAft>
                <a:spcPts val="0"/>
              </a:spcAft>
              <a:buSzPts val="2400"/>
              <a:buChar char="•"/>
            </a:pPr>
            <a:r>
              <a:rPr lang="en-US" sz="2400" b="0">
                <a:solidFill>
                  <a:schemeClr val="lt1"/>
                </a:solidFill>
                <a:latin typeface="EB Garamond"/>
                <a:ea typeface="EB Garamond"/>
                <a:cs typeface="EB Garamond"/>
                <a:sym typeface="EB Garamond"/>
              </a:rPr>
              <a:t>Child maltreatment occurs when the caretaker harms the child or let’s  harm come to the child, or fails to meet the child’s basic needs. </a:t>
            </a:r>
            <a:endParaRPr/>
          </a:p>
          <a:p>
            <a:pPr marL="457200" lvl="0" indent="-457200" algn="l" rtl="0">
              <a:lnSpc>
                <a:spcPct val="100000"/>
              </a:lnSpc>
              <a:spcBef>
                <a:spcPts val="1800"/>
              </a:spcBef>
              <a:spcAft>
                <a:spcPts val="0"/>
              </a:spcAft>
              <a:buSzPts val="2400"/>
              <a:buChar char="•"/>
            </a:pPr>
            <a:r>
              <a:rPr lang="en-US" sz="2400" b="0">
                <a:solidFill>
                  <a:schemeClr val="lt1"/>
                </a:solidFill>
                <a:latin typeface="EB Garamond"/>
                <a:ea typeface="EB Garamond"/>
                <a:cs typeface="EB Garamond"/>
                <a:sym typeface="EB Garamond"/>
              </a:rPr>
              <a:t>Suspected maltreatment should be reported by:</a:t>
            </a:r>
            <a:endParaRPr/>
          </a:p>
          <a:p>
            <a:pPr marL="939800" lvl="2" indent="0" algn="l" rtl="0">
              <a:lnSpc>
                <a:spcPct val="100000"/>
              </a:lnSpc>
              <a:spcBef>
                <a:spcPts val="1800"/>
              </a:spcBef>
              <a:spcAft>
                <a:spcPts val="0"/>
              </a:spcAft>
              <a:buSzPts val="1600"/>
              <a:buNone/>
            </a:pPr>
            <a:r>
              <a:rPr lang="en-US" sz="1600" b="0">
                <a:solidFill>
                  <a:schemeClr val="lt1"/>
                </a:solidFill>
                <a:latin typeface="EB Garamond"/>
                <a:ea typeface="EB Garamond"/>
                <a:cs typeface="EB Garamond"/>
                <a:sym typeface="EB Garamond"/>
              </a:rPr>
              <a:t>Crimes Against Children Hotline at 1-800-482-5964</a:t>
            </a:r>
            <a:endParaRPr/>
          </a:p>
          <a:p>
            <a:pPr marL="939800" lvl="2" indent="0" algn="l" rtl="0">
              <a:lnSpc>
                <a:spcPct val="100000"/>
              </a:lnSpc>
              <a:spcBef>
                <a:spcPts val="1800"/>
              </a:spcBef>
              <a:spcAft>
                <a:spcPts val="0"/>
              </a:spcAft>
              <a:buSzPts val="1600"/>
              <a:buNone/>
            </a:pPr>
            <a:r>
              <a:rPr lang="en-US" sz="1600" b="0" u="sng">
                <a:solidFill>
                  <a:srgbClr val="987D47"/>
                </a:solid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https://mandatedreporter.arkansas.gov/</a:t>
            </a:r>
            <a:endParaRPr>
              <a:solidFill>
                <a:srgbClr val="987D47"/>
              </a:solidFill>
            </a:endParaRPr>
          </a:p>
          <a:p>
            <a:pPr marL="482600" lvl="1" indent="0" algn="l" rtl="0">
              <a:lnSpc>
                <a:spcPct val="100000"/>
              </a:lnSpc>
              <a:spcBef>
                <a:spcPts val="1800"/>
              </a:spcBef>
              <a:spcAft>
                <a:spcPts val="1200"/>
              </a:spcAft>
              <a:buSzPts val="2000"/>
              <a:buNone/>
            </a:pPr>
            <a:endParaRPr sz="2000" b="0">
              <a:solidFill>
                <a:schemeClr val="lt1"/>
              </a:solidFill>
              <a:latin typeface="EB Garamond"/>
              <a:ea typeface="EB Garamond"/>
              <a:cs typeface="EB Garamond"/>
              <a:sym typeface="EB 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0"/>
          <p:cNvSpPr txBox="1">
            <a:spLocks noGrp="1"/>
          </p:cNvSpPr>
          <p:nvPr>
            <p:ph type="body" idx="1"/>
          </p:nvPr>
        </p:nvSpPr>
        <p:spPr>
          <a:xfrm>
            <a:off x="2085975" y="2074862"/>
            <a:ext cx="8020050" cy="27082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3600"/>
              <a:buNone/>
            </a:pPr>
            <a:r>
              <a:rPr lang="en-US" sz="5400">
                <a:latin typeface="EB Garamond"/>
                <a:ea typeface="EB Garamond"/>
                <a:cs typeface="EB Garamond"/>
                <a:sym typeface="EB Garamond"/>
              </a:rPr>
              <a:t>Thanks for completing this very important training.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
          <p:cNvSpPr/>
          <p:nvPr/>
        </p:nvSpPr>
        <p:spPr>
          <a:xfrm>
            <a:off x="0" y="0"/>
            <a:ext cx="12192000" cy="6858000"/>
          </a:xfrm>
          <a:prstGeom prst="rect">
            <a:avLst/>
          </a:prstGeom>
          <a:solidFill>
            <a:schemeClr val="dk1">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3"/>
          <p:cNvSpPr/>
          <p:nvPr/>
        </p:nvSpPr>
        <p:spPr>
          <a:xfrm>
            <a:off x="0" y="1801091"/>
            <a:ext cx="4996873" cy="1775691"/>
          </a:xfrm>
          <a:prstGeom prst="homePlate">
            <a:avLst>
              <a:gd name="adj" fmla="val 50000"/>
            </a:avLst>
          </a:prstGeom>
          <a:solidFill>
            <a:schemeClr val="lt1">
              <a:alpha val="7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3"/>
          <p:cNvSpPr txBox="1"/>
          <p:nvPr/>
        </p:nvSpPr>
        <p:spPr>
          <a:xfrm>
            <a:off x="73892" y="2335449"/>
            <a:ext cx="3574473"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EB Garamond ExtraBold"/>
                <a:ea typeface="EB Garamond ExtraBold"/>
                <a:cs typeface="EB Garamond ExtraBold"/>
                <a:sym typeface="EB Garamond ExtraBold"/>
              </a:rPr>
              <a:t>SECTION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EB Garamond ExtraBold"/>
              <a:ea typeface="EB Garamond ExtraBold"/>
              <a:cs typeface="EB Garamond ExtraBold"/>
              <a:sym typeface="EB Garamond ExtraBold"/>
            </a:endParaRPr>
          </a:p>
        </p:txBody>
      </p:sp>
      <p:sp>
        <p:nvSpPr>
          <p:cNvPr id="177" name="Google Shape;177;p3"/>
          <p:cNvSpPr/>
          <p:nvPr/>
        </p:nvSpPr>
        <p:spPr>
          <a:xfrm rot="10800000">
            <a:off x="3759200" y="4987637"/>
            <a:ext cx="8432800" cy="1385454"/>
          </a:xfrm>
          <a:prstGeom prst="homePlate">
            <a:avLst>
              <a:gd name="adj" fmla="val 50000"/>
            </a:avLst>
          </a:prstGeom>
          <a:solidFill>
            <a:schemeClr val="lt1">
              <a:alpha val="7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3"/>
          <p:cNvSpPr txBox="1"/>
          <p:nvPr/>
        </p:nvSpPr>
        <p:spPr>
          <a:xfrm>
            <a:off x="5107709" y="5255491"/>
            <a:ext cx="6964218" cy="9848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EB Garamond ExtraBold"/>
                <a:ea typeface="EB Garamond ExtraBold"/>
                <a:cs typeface="EB Garamond ExtraBold"/>
                <a:sym typeface="EB Garamond ExtraBold"/>
              </a:rPr>
              <a:t>TITLE IX</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EB Garamond ExtraBold"/>
                <a:ea typeface="EB Garamond ExtraBold"/>
                <a:cs typeface="EB Garamond ExtraBold"/>
                <a:sym typeface="EB Garamond ExtraBold"/>
              </a:rPr>
              <a:t>Defining and Reporting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2"/>
        <p:cNvGrpSpPr/>
        <p:nvPr/>
      </p:nvGrpSpPr>
      <p:grpSpPr>
        <a:xfrm>
          <a:off x="0" y="0"/>
          <a:ext cx="0" cy="0"/>
          <a:chOff x="0" y="0"/>
          <a:chExt cx="0" cy="0"/>
        </a:xfrm>
      </p:grpSpPr>
      <p:sp>
        <p:nvSpPr>
          <p:cNvPr id="183" name="Google Shape;183;p4"/>
          <p:cNvSpPr txBox="1">
            <a:spLocks noGrp="1"/>
          </p:cNvSpPr>
          <p:nvPr>
            <p:ph type="title"/>
          </p:nvPr>
        </p:nvSpPr>
        <p:spPr>
          <a:xfrm>
            <a:off x="342900" y="455084"/>
            <a:ext cx="825923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University’s Statement of Non-Discrimination</a:t>
            </a:r>
            <a:endParaRPr/>
          </a:p>
        </p:txBody>
      </p:sp>
      <p:sp>
        <p:nvSpPr>
          <p:cNvPr id="184" name="Google Shape;184;p4"/>
          <p:cNvSpPr txBox="1">
            <a:spLocks noGrp="1"/>
          </p:cNvSpPr>
          <p:nvPr>
            <p:ph type="body" idx="1"/>
          </p:nvPr>
        </p:nvSpPr>
        <p:spPr>
          <a:xfrm>
            <a:off x="342900" y="188277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3600"/>
              <a:buNone/>
            </a:pPr>
            <a:r>
              <a:rPr lang="en-US" sz="2800" b="0">
                <a:latin typeface="EB Garamond"/>
                <a:ea typeface="EB Garamond"/>
                <a:cs typeface="EB Garamond"/>
                <a:sym typeface="EB Garamond"/>
              </a:rPr>
              <a:t>Harding University does not unlawfully discriminate on the basis of sex and prohibits sex discrimination in any education program or activity that it operates, as required by Title IX, including employment and admission. Complaints of discrimination based on sex will be handled under the Title IX Misconduct Policy or other appropriate University grievance procedures.</a:t>
            </a:r>
            <a:endParaRPr/>
          </a:p>
          <a:p>
            <a:pPr marL="457200" lvl="0" indent="-22860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sp>
        <p:nvSpPr>
          <p:cNvPr id="189" name="Google Shape;189;p18"/>
          <p:cNvSpPr txBox="1">
            <a:spLocks noGrp="1"/>
          </p:cNvSpPr>
          <p:nvPr>
            <p:ph type="title"/>
          </p:nvPr>
        </p:nvSpPr>
        <p:spPr>
          <a:xfrm>
            <a:off x="342900" y="455084"/>
            <a:ext cx="825923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Harding University’s Religious Exemption</a:t>
            </a:r>
            <a:endParaRPr/>
          </a:p>
        </p:txBody>
      </p:sp>
      <p:sp>
        <p:nvSpPr>
          <p:cNvPr id="190" name="Google Shape;190;p18"/>
          <p:cNvSpPr txBox="1">
            <a:spLocks noGrp="1"/>
          </p:cNvSpPr>
          <p:nvPr>
            <p:ph type="body" idx="1"/>
          </p:nvPr>
        </p:nvSpPr>
        <p:spPr>
          <a:xfrm>
            <a:off x="342900" y="188277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0000"/>
              </a:lnSpc>
              <a:spcBef>
                <a:spcPts val="1000"/>
              </a:spcBef>
              <a:spcAft>
                <a:spcPts val="0"/>
              </a:spcAft>
              <a:buSzPct val="129729"/>
              <a:buNone/>
            </a:pPr>
            <a:r>
              <a:rPr lang="en-US" sz="3000" b="0">
                <a:latin typeface="EB Garamond"/>
                <a:ea typeface="EB Garamond"/>
                <a:cs typeface="EB Garamond"/>
                <a:sym typeface="EB Garamond"/>
              </a:rPr>
              <a:t>The University maintains its right to uphold and apply its religious beliefs with regard to sexual orientation and gender identity, however, the University has no tolerance for any form of Sexual Misconduct committed against any individual, regardless of the individual's sexual orientation or gender identity. Individuals are strongly encouraged to report all incidents of Sexual Misconduct, including Title IX Sexual Harassment, Non-Title IX Sexual Harassment, Sexual Assault, Domestic Violence, Dating Violence, Stalking, and Sexual Exploitation, even when the individual has a concern that they have engaged in conduct that may violate other University policies or expectations related to sexual activity.</a:t>
            </a:r>
            <a:endParaRPr/>
          </a:p>
          <a:p>
            <a:pPr marL="457200" lvl="0" indent="-228600" algn="l" rtl="0">
              <a:lnSpc>
                <a:spcPct val="90000"/>
              </a:lnSpc>
              <a:spcBef>
                <a:spcPts val="1000"/>
              </a:spcBef>
              <a:spcAft>
                <a:spcPts val="0"/>
              </a:spcAft>
              <a:buClr>
                <a:schemeClr val="lt1"/>
              </a:buClr>
              <a:buSzPct val="108108"/>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Requirements for Training &amp; Reporting</a:t>
            </a:r>
            <a:endParaRPr/>
          </a:p>
        </p:txBody>
      </p:sp>
      <p:sp>
        <p:nvSpPr>
          <p:cNvPr id="196" name="Google Shape;196;p5"/>
          <p:cNvSpPr txBox="1">
            <a:spLocks noGrp="1"/>
          </p:cNvSpPr>
          <p:nvPr>
            <p:ph type="body" idx="1"/>
          </p:nvPr>
        </p:nvSpPr>
        <p:spPr>
          <a:xfrm>
            <a:off x="770467" y="1690688"/>
            <a:ext cx="10583333" cy="4486275"/>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00"/>
              <a:buChar char="•"/>
            </a:pPr>
            <a:r>
              <a:rPr lang="en-US" sz="2800" b="0">
                <a:latin typeface="EB Garamond"/>
                <a:ea typeface="EB Garamond"/>
                <a:cs typeface="EB Garamond"/>
                <a:sym typeface="EB Garamond"/>
              </a:rPr>
              <a:t>Title IX regulations state that all Harding employees must receive annual training. As a Harding employee you are required to report immediately any information you know about suspected prohibited conduct or potential violations of the Sexual Misconduct Policy. Reports must be made to a Title IX Coordinator.</a:t>
            </a:r>
            <a:endParaRPr/>
          </a:p>
          <a:p>
            <a:pPr marL="457200" lvl="0" indent="-457200" algn="l" rtl="0">
              <a:lnSpc>
                <a:spcPct val="90000"/>
              </a:lnSpc>
              <a:spcBef>
                <a:spcPts val="2800"/>
              </a:spcBef>
              <a:spcAft>
                <a:spcPts val="0"/>
              </a:spcAft>
              <a:buClr>
                <a:schemeClr val="lt1"/>
              </a:buClr>
              <a:buSzPts val="3600"/>
              <a:buChar char="•"/>
            </a:pPr>
            <a:r>
              <a:rPr lang="en-US" sz="2800" b="0">
                <a:latin typeface="EB Garamond"/>
                <a:ea typeface="EB Garamond"/>
                <a:cs typeface="EB Garamond"/>
                <a:sym typeface="EB Garamond"/>
              </a:rPr>
              <a:t>Professional counselors acting in their capacity as a counselor are confidential resources and not required to report Title IX violations.</a:t>
            </a:r>
            <a:endParaRPr/>
          </a:p>
          <a:p>
            <a:pPr marL="457200" lvl="0" indent="-228600" algn="l" rtl="0">
              <a:lnSpc>
                <a:spcPct val="90000"/>
              </a:lnSpc>
              <a:spcBef>
                <a:spcPts val="1000"/>
              </a:spcBef>
              <a:spcAft>
                <a:spcPts val="0"/>
              </a:spcAft>
              <a:buClr>
                <a:schemeClr val="lt1"/>
              </a:buClr>
              <a:buSzPts val="3600"/>
              <a:buNone/>
            </a:pPr>
            <a:endParaRPr sz="2800">
              <a:latin typeface="EB Garamond"/>
              <a:ea typeface="EB Garamond"/>
              <a:cs typeface="EB Garamond"/>
              <a:sym typeface="EB Garamond"/>
            </a:endParaRPr>
          </a:p>
          <a:p>
            <a:pPr marL="457200" lvl="0" indent="-228600" algn="l" rtl="0">
              <a:lnSpc>
                <a:spcPct val="90000"/>
              </a:lnSpc>
              <a:spcBef>
                <a:spcPts val="1000"/>
              </a:spcBef>
              <a:spcAft>
                <a:spcPts val="0"/>
              </a:spcAft>
              <a:buClr>
                <a:schemeClr val="lt1"/>
              </a:buClr>
              <a:buSzPts val="3600"/>
              <a:buNone/>
            </a:pPr>
            <a:endParaRPr sz="2800">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428625" y="173038"/>
            <a:ext cx="10515600" cy="9931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What is Title IX</a:t>
            </a:r>
            <a:endParaRPr/>
          </a:p>
        </p:txBody>
      </p:sp>
      <p:sp>
        <p:nvSpPr>
          <p:cNvPr id="202" name="Google Shape;202;p6"/>
          <p:cNvSpPr txBox="1">
            <a:spLocks noGrp="1"/>
          </p:cNvSpPr>
          <p:nvPr>
            <p:ph type="body" idx="1"/>
          </p:nvPr>
        </p:nvSpPr>
        <p:spPr>
          <a:xfrm>
            <a:off x="523875" y="1311564"/>
            <a:ext cx="10515600" cy="4876799"/>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120000"/>
              </a:lnSpc>
              <a:spcBef>
                <a:spcPts val="0"/>
              </a:spcBef>
              <a:spcAft>
                <a:spcPts val="0"/>
              </a:spcAft>
              <a:buSzPct val="100000"/>
              <a:buChar char="•"/>
            </a:pPr>
            <a:r>
              <a:rPr lang="en-US" sz="4400" b="0" dirty="0">
                <a:latin typeface="EB Garamond"/>
                <a:ea typeface="EB Garamond"/>
                <a:cs typeface="EB Garamond"/>
                <a:sym typeface="EB Garamond"/>
              </a:rPr>
              <a:t>Title IX protects people from discrimination based on sex in education programs or activities that receive Federal financial assistance. </a:t>
            </a:r>
            <a:endParaRPr dirty="0"/>
          </a:p>
          <a:p>
            <a:pPr marL="457200" lvl="0" indent="-457200" algn="l" rtl="0">
              <a:lnSpc>
                <a:spcPct val="120000"/>
              </a:lnSpc>
              <a:spcBef>
                <a:spcPts val="1800"/>
              </a:spcBef>
              <a:spcAft>
                <a:spcPts val="0"/>
              </a:spcAft>
              <a:buSzPct val="100000"/>
              <a:buChar char="•"/>
            </a:pPr>
            <a:r>
              <a:rPr lang="en-US" sz="4400" b="0" dirty="0">
                <a:latin typeface="EB Garamond"/>
                <a:ea typeface="EB Garamond"/>
                <a:cs typeface="EB Garamond"/>
                <a:sym typeface="EB Garamond"/>
              </a:rPr>
              <a:t>Title IX states that: “No person in the United States shall, on the basis of sex, be excluded from participation in, be denied the benefits of, or be subjected to discrimination under any education program or activity receiving Federal financial assistance.”</a:t>
            </a:r>
            <a:endParaRPr dirty="0"/>
          </a:p>
          <a:p>
            <a:pPr marL="457200" lvl="0" indent="-228600" algn="l" rtl="0">
              <a:lnSpc>
                <a:spcPct val="90000"/>
              </a:lnSpc>
              <a:spcBef>
                <a:spcPts val="2800"/>
              </a:spcBef>
              <a:spcAft>
                <a:spcPts val="0"/>
              </a:spcAft>
              <a:buClr>
                <a:schemeClr val="lt1"/>
              </a:buClr>
              <a:buSzPct val="233766"/>
              <a:buNone/>
            </a:pPr>
            <a:endParaRPr sz="2800" dirty="0">
              <a:latin typeface="EB Garamond"/>
              <a:ea typeface="EB Garamond"/>
              <a:cs typeface="EB Garamond"/>
              <a:sym typeface="EB Garamond"/>
            </a:endParaRPr>
          </a:p>
          <a:p>
            <a:pPr marL="457200" lvl="0" indent="-228600" algn="l" rtl="0">
              <a:lnSpc>
                <a:spcPct val="90000"/>
              </a:lnSpc>
              <a:spcBef>
                <a:spcPts val="1000"/>
              </a:spcBef>
              <a:spcAft>
                <a:spcPts val="0"/>
              </a:spcAft>
              <a:buClr>
                <a:schemeClr val="lt1"/>
              </a:buClr>
              <a:buSzPct val="385026"/>
              <a:buNone/>
            </a:pPr>
            <a:endParaRPr sz="1700" dirty="0">
              <a:latin typeface="EB Garamond"/>
              <a:ea typeface="EB Garamond"/>
              <a:cs typeface="EB Garamond"/>
              <a:sym typeface="EB Garamond"/>
            </a:endParaRPr>
          </a:p>
          <a:p>
            <a:pPr marL="457200" lvl="0" indent="-228600" algn="l" rtl="0">
              <a:lnSpc>
                <a:spcPct val="90000"/>
              </a:lnSpc>
              <a:spcBef>
                <a:spcPts val="1000"/>
              </a:spcBef>
              <a:spcAft>
                <a:spcPts val="0"/>
              </a:spcAft>
              <a:buClr>
                <a:schemeClr val="lt1"/>
              </a:buClr>
              <a:buSzPct val="181818"/>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838200" y="15268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a:latin typeface="EB Garamond ExtraBold"/>
                <a:ea typeface="EB Garamond ExtraBold"/>
                <a:cs typeface="EB Garamond ExtraBold"/>
                <a:sym typeface="EB Garamond ExtraBold"/>
              </a:rPr>
              <a:t>What is Title IX (cont.)</a:t>
            </a:r>
            <a:endParaRPr/>
          </a:p>
        </p:txBody>
      </p:sp>
      <p:sp>
        <p:nvSpPr>
          <p:cNvPr id="208" name="Google Shape;208;p7"/>
          <p:cNvSpPr txBox="1">
            <a:spLocks noGrp="1"/>
          </p:cNvSpPr>
          <p:nvPr>
            <p:ph type="body" idx="1"/>
          </p:nvPr>
        </p:nvSpPr>
        <p:spPr>
          <a:xfrm>
            <a:off x="838200" y="1478251"/>
            <a:ext cx="10515600" cy="4698712"/>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SzPts val="2800"/>
              <a:buChar char="•"/>
            </a:pPr>
            <a:r>
              <a:rPr lang="en-US" sz="2800" b="0">
                <a:latin typeface="EB Garamond"/>
                <a:ea typeface="EB Garamond"/>
                <a:cs typeface="EB Garamond"/>
                <a:sym typeface="EB Garamond"/>
              </a:rPr>
              <a:t>Because Harding receives federal funds, the University is required to abide by Title IX and all applicable regulations implementing Title IX. Except to the extent that application of Title IX would be inconsistent with the religious tenets of the University. </a:t>
            </a:r>
            <a:endParaRPr/>
          </a:p>
          <a:p>
            <a:pPr marL="457200" lvl="0" indent="-457200" algn="l" rtl="0">
              <a:lnSpc>
                <a:spcPct val="90000"/>
              </a:lnSpc>
              <a:spcBef>
                <a:spcPts val="2800"/>
              </a:spcBef>
              <a:spcAft>
                <a:spcPts val="0"/>
              </a:spcAft>
              <a:buSzPts val="2800"/>
              <a:buChar char="•"/>
            </a:pPr>
            <a:r>
              <a:rPr lang="en-US" sz="2800" b="0">
                <a:latin typeface="EB Garamond"/>
                <a:ea typeface="EB Garamond"/>
                <a:cs typeface="EB Garamond"/>
                <a:sym typeface="EB Garamond"/>
              </a:rPr>
              <a:t>The U.S. Department of Education's Office for Civil Rights (OCR) enforces Title IX of the Education Amendments of 1972 (Title IX).</a:t>
            </a:r>
            <a:endParaRPr/>
          </a:p>
          <a:p>
            <a:pPr marL="457200" lvl="0" indent="-228600" algn="l" rtl="0">
              <a:lnSpc>
                <a:spcPct val="90000"/>
              </a:lnSpc>
              <a:spcBef>
                <a:spcPts val="1000"/>
              </a:spcBef>
              <a:spcAft>
                <a:spcPts val="0"/>
              </a:spcAft>
              <a:buClr>
                <a:schemeClr val="lt1"/>
              </a:buClr>
              <a:buSzPts val="3600"/>
              <a:buNone/>
            </a:pPr>
            <a:endParaRPr sz="2800">
              <a:latin typeface="EB Garamond"/>
              <a:ea typeface="EB Garamond"/>
              <a:cs typeface="EB Garamond"/>
              <a:sym typeface="EB Garamond"/>
            </a:endParaRPr>
          </a:p>
          <a:p>
            <a:pPr marL="457200" lvl="0" indent="-228600" algn="l" rtl="0">
              <a:lnSpc>
                <a:spcPct val="90000"/>
              </a:lnSpc>
              <a:spcBef>
                <a:spcPts val="1000"/>
              </a:spcBef>
              <a:spcAft>
                <a:spcPts val="0"/>
              </a:spcAft>
              <a:buClr>
                <a:schemeClr val="lt1"/>
              </a:buClr>
              <a:buSzPts val="3600"/>
              <a:buNone/>
            </a:pPr>
            <a:endParaRPr sz="2800">
              <a:latin typeface="EB Garamond"/>
              <a:ea typeface="EB Garamond"/>
              <a:cs typeface="EB Garamond"/>
              <a:sym typeface="EB Garamond"/>
            </a:endParaRPr>
          </a:p>
          <a:p>
            <a:pPr marL="457200" lvl="0" indent="-228600" algn="l" rtl="0">
              <a:lnSpc>
                <a:spcPct val="90000"/>
              </a:lnSpc>
              <a:spcBef>
                <a:spcPts val="1000"/>
              </a:spcBef>
              <a:spcAft>
                <a:spcPts val="0"/>
              </a:spcAft>
              <a:buClr>
                <a:schemeClr val="lt1"/>
              </a:buClr>
              <a:buSzPts val="3600"/>
              <a:buNone/>
            </a:pPr>
            <a:endParaRPr sz="4500">
              <a:latin typeface="EB Garamond"/>
              <a:ea typeface="EB Garamond"/>
              <a:cs typeface="EB Garamond"/>
              <a:sym typeface="EB Garamond"/>
            </a:endParaRPr>
          </a:p>
          <a:p>
            <a:pPr marL="457200" lvl="0" indent="-228600" algn="l" rtl="0">
              <a:lnSpc>
                <a:spcPct val="90000"/>
              </a:lnSpc>
              <a:spcBef>
                <a:spcPts val="1000"/>
              </a:spcBef>
              <a:spcAft>
                <a:spcPts val="0"/>
              </a:spcAft>
              <a:buClr>
                <a:schemeClr val="lt1"/>
              </a:buClr>
              <a:buSzPts val="3600"/>
              <a:buNone/>
            </a:pPr>
            <a:endParaRPr/>
          </a:p>
        </p:txBody>
      </p:sp>
      <p:pic>
        <p:nvPicPr>
          <p:cNvPr id="209" name="Google Shape;209;p7" descr="United States &lt;strong&gt;Department of Education&lt;/strong&gt; - Wikipedia"/>
          <p:cNvPicPr preferRelativeResize="0"/>
          <p:nvPr/>
        </p:nvPicPr>
        <p:blipFill rotWithShape="1">
          <a:blip r:embed="rId3">
            <a:alphaModFix/>
          </a:blip>
          <a:srcRect/>
          <a:stretch/>
        </p:blipFill>
        <p:spPr>
          <a:xfrm>
            <a:off x="5433060" y="4795233"/>
            <a:ext cx="1492134" cy="14921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838200" y="97270"/>
            <a:ext cx="10515600" cy="10552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87D47"/>
              </a:buClr>
              <a:buSzPts val="6000"/>
              <a:buFont typeface="Arial Black"/>
              <a:buNone/>
            </a:pPr>
            <a:r>
              <a:rPr lang="en-US" sz="4000" dirty="0">
                <a:latin typeface="EB Garamond ExtraBold"/>
                <a:ea typeface="EB Garamond ExtraBold"/>
                <a:cs typeface="EB Garamond ExtraBold"/>
                <a:sym typeface="EB Garamond ExtraBold"/>
              </a:rPr>
              <a:t>Sexual Harassment</a:t>
            </a:r>
            <a:endParaRPr dirty="0"/>
          </a:p>
        </p:txBody>
      </p:sp>
      <p:sp>
        <p:nvSpPr>
          <p:cNvPr id="215" name="Google Shape;215;p8"/>
          <p:cNvSpPr txBox="1">
            <a:spLocks noGrp="1"/>
          </p:cNvSpPr>
          <p:nvPr>
            <p:ph type="body" idx="1"/>
          </p:nvPr>
        </p:nvSpPr>
        <p:spPr>
          <a:xfrm>
            <a:off x="838200" y="1047750"/>
            <a:ext cx="10515600" cy="532534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1800"/>
              </a:spcBef>
              <a:spcAft>
                <a:spcPts val="0"/>
              </a:spcAft>
              <a:buSzPct val="165898"/>
              <a:buNone/>
            </a:pPr>
            <a:r>
              <a:rPr lang="en-US" sz="3100" b="0" dirty="0">
                <a:latin typeface="EB Garamond"/>
                <a:ea typeface="EB Garamond"/>
                <a:cs typeface="EB Garamond"/>
                <a:sym typeface="EB Garamond"/>
              </a:rPr>
              <a:t>Sexual harassment is not gender-specific and can occur between members of the same and opposite sex. Because sexual harassment is gender based, the harassment can be non-sexual in nature.</a:t>
            </a:r>
            <a:endParaRPr dirty="0"/>
          </a:p>
          <a:p>
            <a:pPr marL="914400" lvl="1" indent="-431800" algn="l" rtl="0">
              <a:lnSpc>
                <a:spcPct val="120000"/>
              </a:lnSpc>
              <a:spcBef>
                <a:spcPts val="1700"/>
              </a:spcBef>
              <a:spcAft>
                <a:spcPts val="0"/>
              </a:spcAft>
              <a:buSzPct val="100000"/>
              <a:buChar char="•"/>
            </a:pPr>
            <a:r>
              <a:rPr lang="en-US" sz="3100" b="0" dirty="0">
                <a:latin typeface="EB Garamond"/>
                <a:ea typeface="EB Garamond"/>
                <a:cs typeface="EB Garamond"/>
                <a:sym typeface="EB Garamond"/>
              </a:rPr>
              <a:t>Quid Pro Quo Harassment- An employee, agent, or other person authorized by Harding University to provide an aid, benefit, or service under Harding’s education program or activity explicitly or impliedly conditioning the provision of such aid, benefit, or service on a person’s participation in unwelcome sexual conduct.</a:t>
            </a:r>
            <a:endParaRPr dirty="0"/>
          </a:p>
          <a:p>
            <a:pPr marL="939800" lvl="2" indent="0" algn="l" rtl="0">
              <a:lnSpc>
                <a:spcPct val="120000"/>
              </a:lnSpc>
              <a:spcBef>
                <a:spcPts val="2300"/>
              </a:spcBef>
              <a:spcAft>
                <a:spcPts val="0"/>
              </a:spcAft>
              <a:buSzPct val="129032"/>
              <a:buNone/>
            </a:pPr>
            <a:r>
              <a:rPr lang="en-US" sz="3100" b="0" dirty="0">
                <a:latin typeface="EB Garamond"/>
                <a:ea typeface="EB Garamond"/>
                <a:cs typeface="EB Garamond"/>
                <a:sym typeface="EB Garamond"/>
              </a:rPr>
              <a:t>Example – requesting sexual favors or submission to sexual conduct as basis for academic or employment decisions.</a:t>
            </a:r>
            <a:endParaRPr dirty="0"/>
          </a:p>
          <a:p>
            <a:pPr marL="457200" lvl="0" indent="-228600" algn="l" rtl="0">
              <a:lnSpc>
                <a:spcPct val="90000"/>
              </a:lnSpc>
              <a:spcBef>
                <a:spcPts val="2800"/>
              </a:spcBef>
              <a:spcAft>
                <a:spcPts val="0"/>
              </a:spcAft>
              <a:buClr>
                <a:schemeClr val="lt1"/>
              </a:buClr>
              <a:buSzPct val="142857"/>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2839</Words>
  <Application>Microsoft Office PowerPoint</Application>
  <PresentationFormat>Widescreen</PresentationFormat>
  <Paragraphs>191</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EB Garamond ExtraBold</vt:lpstr>
      <vt:lpstr>Arial</vt:lpstr>
      <vt:lpstr>EB Garamond Medium</vt:lpstr>
      <vt:lpstr>EB Garamond</vt:lpstr>
      <vt:lpstr>Times New Roman</vt:lpstr>
      <vt:lpstr>EB Garamond SemiBold</vt:lpstr>
      <vt:lpstr>Arial Black</vt:lpstr>
      <vt:lpstr>Calibri</vt:lpstr>
      <vt:lpstr>Office Theme</vt:lpstr>
      <vt:lpstr>1_Office Theme</vt:lpstr>
      <vt:lpstr>PowerPoint Presentation</vt:lpstr>
      <vt:lpstr>Introduction</vt:lpstr>
      <vt:lpstr>PowerPoint Presentation</vt:lpstr>
      <vt:lpstr>University’s Statement of Non-Discrimination</vt:lpstr>
      <vt:lpstr>Harding University’s Religious Exemption</vt:lpstr>
      <vt:lpstr>Requirements for Training &amp; Reporting</vt:lpstr>
      <vt:lpstr>What is Title IX</vt:lpstr>
      <vt:lpstr>What is Title IX (cont.)</vt:lpstr>
      <vt:lpstr>Sexual Harassment</vt:lpstr>
      <vt:lpstr>Sexual Harassment (cont.)</vt:lpstr>
      <vt:lpstr>Sexual Assault</vt:lpstr>
      <vt:lpstr>Sexual Assault (cont.)</vt:lpstr>
      <vt:lpstr>Dating Violence</vt:lpstr>
      <vt:lpstr>Domestic Violence</vt:lpstr>
      <vt:lpstr>Stalking</vt:lpstr>
      <vt:lpstr>Reporting Allegations of Title IX Misconduct</vt:lpstr>
      <vt:lpstr>Harding’s Title IX Coordinators</vt:lpstr>
      <vt:lpstr>Handling Reports</vt:lpstr>
      <vt:lpstr>PowerPoint Presentation</vt:lpstr>
      <vt:lpstr>Non-Sexual Harassment</vt:lpstr>
      <vt:lpstr>Protected Classes</vt:lpstr>
      <vt:lpstr>Protected Classes</vt:lpstr>
      <vt:lpstr>Hostile Work Environment</vt:lpstr>
      <vt:lpstr>Different Ways Harassment Can Manifest</vt:lpstr>
      <vt:lpstr>Harassment Prevention</vt:lpstr>
      <vt:lpstr>Reporting Harassment</vt:lpstr>
      <vt:lpstr>PowerPoint Presentation</vt:lpstr>
      <vt:lpstr>Arkansas Regulations for Reporting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Ross</dc:creator>
  <cp:lastModifiedBy>Kevin Davis</cp:lastModifiedBy>
  <cp:revision>7</cp:revision>
  <dcterms:created xsi:type="dcterms:W3CDTF">2024-05-23T00:10:44Z</dcterms:created>
  <dcterms:modified xsi:type="dcterms:W3CDTF">2024-08-02T14:39:55Z</dcterms:modified>
</cp:coreProperties>
</file>